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648" r:id="rId1"/>
  </p:sldMasterIdLst>
  <p:notesMasterIdLst>
    <p:notesMasterId r:id="rId58"/>
  </p:notesMasterIdLst>
  <p:handoutMasterIdLst>
    <p:handoutMasterId r:id="rId59"/>
  </p:handoutMasterIdLst>
  <p:sldIdLst>
    <p:sldId id="256" r:id="rId2"/>
    <p:sldId id="277" r:id="rId3"/>
    <p:sldId id="258" r:id="rId4"/>
    <p:sldId id="278" r:id="rId5"/>
    <p:sldId id="279" r:id="rId6"/>
    <p:sldId id="280" r:id="rId7"/>
    <p:sldId id="281" r:id="rId8"/>
    <p:sldId id="282" r:id="rId9"/>
    <p:sldId id="283" r:id="rId10"/>
    <p:sldId id="284" r:id="rId11"/>
    <p:sldId id="285" r:id="rId12"/>
    <p:sldId id="287" r:id="rId13"/>
    <p:sldId id="286" r:id="rId14"/>
    <p:sldId id="288" r:id="rId15"/>
    <p:sldId id="289" r:id="rId16"/>
    <p:sldId id="290" r:id="rId17"/>
    <p:sldId id="291" r:id="rId18"/>
    <p:sldId id="292" r:id="rId19"/>
    <p:sldId id="293" r:id="rId20"/>
    <p:sldId id="294" r:id="rId21"/>
    <p:sldId id="295" r:id="rId22"/>
    <p:sldId id="299" r:id="rId23"/>
    <p:sldId id="300" r:id="rId24"/>
    <p:sldId id="296" r:id="rId25"/>
    <p:sldId id="297" r:id="rId26"/>
    <p:sldId id="304" r:id="rId27"/>
    <p:sldId id="301" r:id="rId28"/>
    <p:sldId id="305" r:id="rId29"/>
    <p:sldId id="311" r:id="rId30"/>
    <p:sldId id="307" r:id="rId31"/>
    <p:sldId id="312" r:id="rId32"/>
    <p:sldId id="313" r:id="rId33"/>
    <p:sldId id="314" r:id="rId34"/>
    <p:sldId id="316" r:id="rId35"/>
    <p:sldId id="317" r:id="rId36"/>
    <p:sldId id="320" r:id="rId37"/>
    <p:sldId id="321" r:id="rId38"/>
    <p:sldId id="318" r:id="rId39"/>
    <p:sldId id="319" r:id="rId40"/>
    <p:sldId id="322" r:id="rId41"/>
    <p:sldId id="323" r:id="rId42"/>
    <p:sldId id="315" r:id="rId43"/>
    <p:sldId id="327" r:id="rId44"/>
    <p:sldId id="324" r:id="rId45"/>
    <p:sldId id="328" r:id="rId46"/>
    <p:sldId id="329" r:id="rId47"/>
    <p:sldId id="330" r:id="rId48"/>
    <p:sldId id="331" r:id="rId49"/>
    <p:sldId id="332" r:id="rId50"/>
    <p:sldId id="333" r:id="rId51"/>
    <p:sldId id="334" r:id="rId52"/>
    <p:sldId id="335" r:id="rId53"/>
    <p:sldId id="336" r:id="rId54"/>
    <p:sldId id="337" r:id="rId55"/>
    <p:sldId id="338" r:id="rId56"/>
    <p:sldId id="339" r:id="rId57"/>
  </p:sldIdLst>
  <p:sldSz cx="12192000" cy="6858000"/>
  <p:notesSz cx="6794500" cy="9931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3569" autoAdjust="0"/>
  </p:normalViewPr>
  <p:slideViewPr>
    <p:cSldViewPr snapToGrid="0">
      <p:cViewPr varScale="1">
        <p:scale>
          <a:sx n="97" d="100"/>
          <a:sy n="97" d="100"/>
        </p:scale>
        <p:origin x="1110"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notesMaster" Target="notesMasters/notesMaster1.xml"/><Relationship Id="rId5" Type="http://schemas.openxmlformats.org/officeDocument/2006/relationships/slide" Target="slides/slide4.xml"/><Relationship Id="rId61"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handoutMaster" Target="handoutMasters/handout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9FEE762-4EA3-4D11-8892-9E0C77DBAA00}" type="doc">
      <dgm:prSet loTypeId="urn:microsoft.com/office/officeart/2005/8/layout/pyramid1" loCatId="pyramid" qsTypeId="urn:microsoft.com/office/officeart/2005/8/quickstyle/simple1" qsCatId="simple" csTypeId="urn:microsoft.com/office/officeart/2005/8/colors/accent1_2" csCatId="accent1" phldr="1"/>
      <dgm:spPr/>
    </dgm:pt>
    <dgm:pt modelId="{8B8B3BD0-809F-41CF-B5C6-F09348C65458}">
      <dgm:prSet phldrT="[Tekst]"/>
      <dgm:spPr/>
      <dgm:t>
        <a:bodyPr/>
        <a:lstStyle/>
        <a:p>
          <a:r>
            <a:rPr lang="en-GB" dirty="0"/>
            <a:t>KNOWLEDGE</a:t>
          </a:r>
        </a:p>
      </dgm:t>
    </dgm:pt>
    <dgm:pt modelId="{EBCEE31B-021C-4452-A9FF-6313B5786AA5}" type="parTrans" cxnId="{DD0EC09A-CA93-4E96-8037-9D81656F91E6}">
      <dgm:prSet/>
      <dgm:spPr/>
      <dgm:t>
        <a:bodyPr/>
        <a:lstStyle/>
        <a:p>
          <a:endParaRPr lang="en-GB"/>
        </a:p>
      </dgm:t>
    </dgm:pt>
    <dgm:pt modelId="{0159444E-9D06-40C1-8331-442393EEBBF4}" type="sibTrans" cxnId="{DD0EC09A-CA93-4E96-8037-9D81656F91E6}">
      <dgm:prSet/>
      <dgm:spPr/>
      <dgm:t>
        <a:bodyPr/>
        <a:lstStyle/>
        <a:p>
          <a:endParaRPr lang="en-GB"/>
        </a:p>
      </dgm:t>
    </dgm:pt>
    <dgm:pt modelId="{A32731E1-C9D4-4C30-A523-DC182C4FF4C0}">
      <dgm:prSet phldrT="[Tekst]"/>
      <dgm:spPr/>
      <dgm:t>
        <a:bodyPr/>
        <a:lstStyle/>
        <a:p>
          <a:r>
            <a:rPr lang="en-GB" dirty="0"/>
            <a:t>INFORMATION</a:t>
          </a:r>
        </a:p>
      </dgm:t>
    </dgm:pt>
    <dgm:pt modelId="{1A7BB639-8C35-4496-AF6D-2D27706DB0FD}" type="parTrans" cxnId="{9F296529-058B-4371-88FE-D28644EBB924}">
      <dgm:prSet/>
      <dgm:spPr/>
      <dgm:t>
        <a:bodyPr/>
        <a:lstStyle/>
        <a:p>
          <a:endParaRPr lang="en-GB"/>
        </a:p>
      </dgm:t>
    </dgm:pt>
    <dgm:pt modelId="{6012A82D-85FF-47B4-ACCC-B55FC5C389F7}" type="sibTrans" cxnId="{9F296529-058B-4371-88FE-D28644EBB924}">
      <dgm:prSet/>
      <dgm:spPr/>
      <dgm:t>
        <a:bodyPr/>
        <a:lstStyle/>
        <a:p>
          <a:endParaRPr lang="en-GB"/>
        </a:p>
      </dgm:t>
    </dgm:pt>
    <dgm:pt modelId="{65D15E40-D0B2-4FC4-9E5A-323232DCDD6F}">
      <dgm:prSet phldrT="[Tekst]"/>
      <dgm:spPr/>
      <dgm:t>
        <a:bodyPr/>
        <a:lstStyle/>
        <a:p>
          <a:r>
            <a:rPr lang="en-GB" dirty="0"/>
            <a:t>DATA</a:t>
          </a:r>
        </a:p>
      </dgm:t>
    </dgm:pt>
    <dgm:pt modelId="{A545D9DE-FD0A-427A-A539-C021398477A0}" type="parTrans" cxnId="{743DD1E3-AC50-41E7-A843-2DF797DAD23F}">
      <dgm:prSet/>
      <dgm:spPr/>
      <dgm:t>
        <a:bodyPr/>
        <a:lstStyle/>
        <a:p>
          <a:endParaRPr lang="en-GB"/>
        </a:p>
      </dgm:t>
    </dgm:pt>
    <dgm:pt modelId="{E4BC030B-9007-419E-9C2F-D7015CC1AF00}" type="sibTrans" cxnId="{743DD1E3-AC50-41E7-A843-2DF797DAD23F}">
      <dgm:prSet/>
      <dgm:spPr/>
      <dgm:t>
        <a:bodyPr/>
        <a:lstStyle/>
        <a:p>
          <a:endParaRPr lang="en-GB"/>
        </a:p>
      </dgm:t>
    </dgm:pt>
    <dgm:pt modelId="{6EE39F1D-0A43-4460-A1B0-A8C2A8002C84}">
      <dgm:prSet phldrT="[Tekst]"/>
      <dgm:spPr/>
      <dgm:t>
        <a:bodyPr/>
        <a:lstStyle/>
        <a:p>
          <a:r>
            <a:rPr lang="en-GB" dirty="0"/>
            <a:t>WISDOM</a:t>
          </a:r>
        </a:p>
      </dgm:t>
    </dgm:pt>
    <dgm:pt modelId="{B98DA81A-F246-4F40-B400-1DE3607EBB12}" type="parTrans" cxnId="{3BCA023F-906B-4326-A5F3-85C8D0B9D5E7}">
      <dgm:prSet/>
      <dgm:spPr/>
      <dgm:t>
        <a:bodyPr/>
        <a:lstStyle/>
        <a:p>
          <a:endParaRPr lang="en-GB"/>
        </a:p>
      </dgm:t>
    </dgm:pt>
    <dgm:pt modelId="{7B4B5D2B-F82E-449E-9F74-409F5D446EFD}" type="sibTrans" cxnId="{3BCA023F-906B-4326-A5F3-85C8D0B9D5E7}">
      <dgm:prSet/>
      <dgm:spPr/>
      <dgm:t>
        <a:bodyPr/>
        <a:lstStyle/>
        <a:p>
          <a:endParaRPr lang="en-GB"/>
        </a:p>
      </dgm:t>
    </dgm:pt>
    <dgm:pt modelId="{BAA6D784-6D95-46BC-8566-06076C9335D2}" type="pres">
      <dgm:prSet presAssocID="{59FEE762-4EA3-4D11-8892-9E0C77DBAA00}" presName="Name0" presStyleCnt="0">
        <dgm:presLayoutVars>
          <dgm:dir/>
          <dgm:animLvl val="lvl"/>
          <dgm:resizeHandles val="exact"/>
        </dgm:presLayoutVars>
      </dgm:prSet>
      <dgm:spPr/>
    </dgm:pt>
    <dgm:pt modelId="{C76F237C-B34D-4F4F-A5B2-0B6A31F5C746}" type="pres">
      <dgm:prSet presAssocID="{6EE39F1D-0A43-4460-A1B0-A8C2A8002C84}" presName="Name8" presStyleCnt="0"/>
      <dgm:spPr/>
    </dgm:pt>
    <dgm:pt modelId="{05FFDFD6-4A58-461E-B47C-E53D22BAA0C0}" type="pres">
      <dgm:prSet presAssocID="{6EE39F1D-0A43-4460-A1B0-A8C2A8002C84}" presName="level" presStyleLbl="node1" presStyleIdx="0" presStyleCnt="4">
        <dgm:presLayoutVars>
          <dgm:chMax val="1"/>
          <dgm:bulletEnabled val="1"/>
        </dgm:presLayoutVars>
      </dgm:prSet>
      <dgm:spPr/>
      <dgm:t>
        <a:bodyPr/>
        <a:lstStyle/>
        <a:p>
          <a:endParaRPr lang="da-DK"/>
        </a:p>
      </dgm:t>
    </dgm:pt>
    <dgm:pt modelId="{0F6F6D14-6D1D-47F7-BFE5-504D15F8DE48}" type="pres">
      <dgm:prSet presAssocID="{6EE39F1D-0A43-4460-A1B0-A8C2A8002C84}" presName="levelTx" presStyleLbl="revTx" presStyleIdx="0" presStyleCnt="0">
        <dgm:presLayoutVars>
          <dgm:chMax val="1"/>
          <dgm:bulletEnabled val="1"/>
        </dgm:presLayoutVars>
      </dgm:prSet>
      <dgm:spPr/>
      <dgm:t>
        <a:bodyPr/>
        <a:lstStyle/>
        <a:p>
          <a:endParaRPr lang="da-DK"/>
        </a:p>
      </dgm:t>
    </dgm:pt>
    <dgm:pt modelId="{20763853-FA2C-4A56-AB16-E6C15D37A788}" type="pres">
      <dgm:prSet presAssocID="{8B8B3BD0-809F-41CF-B5C6-F09348C65458}" presName="Name8" presStyleCnt="0"/>
      <dgm:spPr/>
    </dgm:pt>
    <dgm:pt modelId="{2285E551-341F-4972-94CA-AA6BF3FDDE8A}" type="pres">
      <dgm:prSet presAssocID="{8B8B3BD0-809F-41CF-B5C6-F09348C65458}" presName="level" presStyleLbl="node1" presStyleIdx="1" presStyleCnt="4">
        <dgm:presLayoutVars>
          <dgm:chMax val="1"/>
          <dgm:bulletEnabled val="1"/>
        </dgm:presLayoutVars>
      </dgm:prSet>
      <dgm:spPr/>
      <dgm:t>
        <a:bodyPr/>
        <a:lstStyle/>
        <a:p>
          <a:endParaRPr lang="da-DK"/>
        </a:p>
      </dgm:t>
    </dgm:pt>
    <dgm:pt modelId="{352C1377-8560-4693-86CB-B26A824C9ED9}" type="pres">
      <dgm:prSet presAssocID="{8B8B3BD0-809F-41CF-B5C6-F09348C65458}" presName="levelTx" presStyleLbl="revTx" presStyleIdx="0" presStyleCnt="0">
        <dgm:presLayoutVars>
          <dgm:chMax val="1"/>
          <dgm:bulletEnabled val="1"/>
        </dgm:presLayoutVars>
      </dgm:prSet>
      <dgm:spPr/>
      <dgm:t>
        <a:bodyPr/>
        <a:lstStyle/>
        <a:p>
          <a:endParaRPr lang="da-DK"/>
        </a:p>
      </dgm:t>
    </dgm:pt>
    <dgm:pt modelId="{BF34F486-74B5-47CF-BD02-5D830762713D}" type="pres">
      <dgm:prSet presAssocID="{A32731E1-C9D4-4C30-A523-DC182C4FF4C0}" presName="Name8" presStyleCnt="0"/>
      <dgm:spPr/>
    </dgm:pt>
    <dgm:pt modelId="{7ED9E17A-2A5C-45FF-9E0B-135C646A2BA9}" type="pres">
      <dgm:prSet presAssocID="{A32731E1-C9D4-4C30-A523-DC182C4FF4C0}" presName="level" presStyleLbl="node1" presStyleIdx="2" presStyleCnt="4">
        <dgm:presLayoutVars>
          <dgm:chMax val="1"/>
          <dgm:bulletEnabled val="1"/>
        </dgm:presLayoutVars>
      </dgm:prSet>
      <dgm:spPr/>
      <dgm:t>
        <a:bodyPr/>
        <a:lstStyle/>
        <a:p>
          <a:endParaRPr lang="da-DK"/>
        </a:p>
      </dgm:t>
    </dgm:pt>
    <dgm:pt modelId="{AC3776D2-4E5C-4881-91E8-B198328F8F3A}" type="pres">
      <dgm:prSet presAssocID="{A32731E1-C9D4-4C30-A523-DC182C4FF4C0}" presName="levelTx" presStyleLbl="revTx" presStyleIdx="0" presStyleCnt="0">
        <dgm:presLayoutVars>
          <dgm:chMax val="1"/>
          <dgm:bulletEnabled val="1"/>
        </dgm:presLayoutVars>
      </dgm:prSet>
      <dgm:spPr/>
      <dgm:t>
        <a:bodyPr/>
        <a:lstStyle/>
        <a:p>
          <a:endParaRPr lang="da-DK"/>
        </a:p>
      </dgm:t>
    </dgm:pt>
    <dgm:pt modelId="{53377045-9C43-492D-AF3E-F312EB7769DB}" type="pres">
      <dgm:prSet presAssocID="{65D15E40-D0B2-4FC4-9E5A-323232DCDD6F}" presName="Name8" presStyleCnt="0"/>
      <dgm:spPr/>
    </dgm:pt>
    <dgm:pt modelId="{4B41513F-7A3F-499B-B7F2-57E8E8D64DAD}" type="pres">
      <dgm:prSet presAssocID="{65D15E40-D0B2-4FC4-9E5A-323232DCDD6F}" presName="level" presStyleLbl="node1" presStyleIdx="3" presStyleCnt="4">
        <dgm:presLayoutVars>
          <dgm:chMax val="1"/>
          <dgm:bulletEnabled val="1"/>
        </dgm:presLayoutVars>
      </dgm:prSet>
      <dgm:spPr/>
      <dgm:t>
        <a:bodyPr/>
        <a:lstStyle/>
        <a:p>
          <a:endParaRPr lang="da-DK"/>
        </a:p>
      </dgm:t>
    </dgm:pt>
    <dgm:pt modelId="{CD7ED5D6-5BF1-4D3F-96A0-44128C30D28A}" type="pres">
      <dgm:prSet presAssocID="{65D15E40-D0B2-4FC4-9E5A-323232DCDD6F}" presName="levelTx" presStyleLbl="revTx" presStyleIdx="0" presStyleCnt="0">
        <dgm:presLayoutVars>
          <dgm:chMax val="1"/>
          <dgm:bulletEnabled val="1"/>
        </dgm:presLayoutVars>
      </dgm:prSet>
      <dgm:spPr/>
      <dgm:t>
        <a:bodyPr/>
        <a:lstStyle/>
        <a:p>
          <a:endParaRPr lang="da-DK"/>
        </a:p>
      </dgm:t>
    </dgm:pt>
  </dgm:ptLst>
  <dgm:cxnLst>
    <dgm:cxn modelId="{3BCA023F-906B-4326-A5F3-85C8D0B9D5E7}" srcId="{59FEE762-4EA3-4D11-8892-9E0C77DBAA00}" destId="{6EE39F1D-0A43-4460-A1B0-A8C2A8002C84}" srcOrd="0" destOrd="0" parTransId="{B98DA81A-F246-4F40-B400-1DE3607EBB12}" sibTransId="{7B4B5D2B-F82E-449E-9F74-409F5D446EFD}"/>
    <dgm:cxn modelId="{AB9C1E33-0DB9-4C85-887A-046FD9AB7642}" type="presOf" srcId="{65D15E40-D0B2-4FC4-9E5A-323232DCDD6F}" destId="{CD7ED5D6-5BF1-4D3F-96A0-44128C30D28A}" srcOrd="1" destOrd="0" presId="urn:microsoft.com/office/officeart/2005/8/layout/pyramid1"/>
    <dgm:cxn modelId="{74146651-491B-43DA-BC63-339EFCAB5270}" type="presOf" srcId="{6EE39F1D-0A43-4460-A1B0-A8C2A8002C84}" destId="{0F6F6D14-6D1D-47F7-BFE5-504D15F8DE48}" srcOrd="1" destOrd="0" presId="urn:microsoft.com/office/officeart/2005/8/layout/pyramid1"/>
    <dgm:cxn modelId="{9F296529-058B-4371-88FE-D28644EBB924}" srcId="{59FEE762-4EA3-4D11-8892-9E0C77DBAA00}" destId="{A32731E1-C9D4-4C30-A523-DC182C4FF4C0}" srcOrd="2" destOrd="0" parTransId="{1A7BB639-8C35-4496-AF6D-2D27706DB0FD}" sibTransId="{6012A82D-85FF-47B4-ACCC-B55FC5C389F7}"/>
    <dgm:cxn modelId="{E733475E-2F30-4B7C-B716-5EB3FFC24472}" type="presOf" srcId="{59FEE762-4EA3-4D11-8892-9E0C77DBAA00}" destId="{BAA6D784-6D95-46BC-8566-06076C9335D2}" srcOrd="0" destOrd="0" presId="urn:microsoft.com/office/officeart/2005/8/layout/pyramid1"/>
    <dgm:cxn modelId="{65058F77-C836-4F77-AA27-01CDD821FC34}" type="presOf" srcId="{8B8B3BD0-809F-41CF-B5C6-F09348C65458}" destId="{2285E551-341F-4972-94CA-AA6BF3FDDE8A}" srcOrd="0" destOrd="0" presId="urn:microsoft.com/office/officeart/2005/8/layout/pyramid1"/>
    <dgm:cxn modelId="{FD686732-BF16-4A82-AC44-87B5131DB123}" type="presOf" srcId="{8B8B3BD0-809F-41CF-B5C6-F09348C65458}" destId="{352C1377-8560-4693-86CB-B26A824C9ED9}" srcOrd="1" destOrd="0" presId="urn:microsoft.com/office/officeart/2005/8/layout/pyramid1"/>
    <dgm:cxn modelId="{743DD1E3-AC50-41E7-A843-2DF797DAD23F}" srcId="{59FEE762-4EA3-4D11-8892-9E0C77DBAA00}" destId="{65D15E40-D0B2-4FC4-9E5A-323232DCDD6F}" srcOrd="3" destOrd="0" parTransId="{A545D9DE-FD0A-427A-A539-C021398477A0}" sibTransId="{E4BC030B-9007-419E-9C2F-D7015CC1AF00}"/>
    <dgm:cxn modelId="{5CBDE328-91E8-4394-B5EA-273642F26714}" type="presOf" srcId="{A32731E1-C9D4-4C30-A523-DC182C4FF4C0}" destId="{AC3776D2-4E5C-4881-91E8-B198328F8F3A}" srcOrd="1" destOrd="0" presId="urn:microsoft.com/office/officeart/2005/8/layout/pyramid1"/>
    <dgm:cxn modelId="{4F125263-AC90-44B8-AC84-BB1B35BABDDB}" type="presOf" srcId="{6EE39F1D-0A43-4460-A1B0-A8C2A8002C84}" destId="{05FFDFD6-4A58-461E-B47C-E53D22BAA0C0}" srcOrd="0" destOrd="0" presId="urn:microsoft.com/office/officeart/2005/8/layout/pyramid1"/>
    <dgm:cxn modelId="{F06C8DCF-7441-4122-A6E9-F7D2E2400D78}" type="presOf" srcId="{A32731E1-C9D4-4C30-A523-DC182C4FF4C0}" destId="{7ED9E17A-2A5C-45FF-9E0B-135C646A2BA9}" srcOrd="0" destOrd="0" presId="urn:microsoft.com/office/officeart/2005/8/layout/pyramid1"/>
    <dgm:cxn modelId="{DD0EC09A-CA93-4E96-8037-9D81656F91E6}" srcId="{59FEE762-4EA3-4D11-8892-9E0C77DBAA00}" destId="{8B8B3BD0-809F-41CF-B5C6-F09348C65458}" srcOrd="1" destOrd="0" parTransId="{EBCEE31B-021C-4452-A9FF-6313B5786AA5}" sibTransId="{0159444E-9D06-40C1-8331-442393EEBBF4}"/>
    <dgm:cxn modelId="{226D4D70-2181-418C-8A6C-B778C162D8A8}" type="presOf" srcId="{65D15E40-D0B2-4FC4-9E5A-323232DCDD6F}" destId="{4B41513F-7A3F-499B-B7F2-57E8E8D64DAD}" srcOrd="0" destOrd="0" presId="urn:microsoft.com/office/officeart/2005/8/layout/pyramid1"/>
    <dgm:cxn modelId="{E71B5B94-CF25-4A4F-891B-6ED01A05BE09}" type="presParOf" srcId="{BAA6D784-6D95-46BC-8566-06076C9335D2}" destId="{C76F237C-B34D-4F4F-A5B2-0B6A31F5C746}" srcOrd="0" destOrd="0" presId="urn:microsoft.com/office/officeart/2005/8/layout/pyramid1"/>
    <dgm:cxn modelId="{D3BAC86C-B8F7-40D7-8911-C480F51819F7}" type="presParOf" srcId="{C76F237C-B34D-4F4F-A5B2-0B6A31F5C746}" destId="{05FFDFD6-4A58-461E-B47C-E53D22BAA0C0}" srcOrd="0" destOrd="0" presId="urn:microsoft.com/office/officeart/2005/8/layout/pyramid1"/>
    <dgm:cxn modelId="{9A48373B-5B17-421D-903A-725293838C23}" type="presParOf" srcId="{C76F237C-B34D-4F4F-A5B2-0B6A31F5C746}" destId="{0F6F6D14-6D1D-47F7-BFE5-504D15F8DE48}" srcOrd="1" destOrd="0" presId="urn:microsoft.com/office/officeart/2005/8/layout/pyramid1"/>
    <dgm:cxn modelId="{34B7F938-DC97-4E64-8EE1-756EE54DE60B}" type="presParOf" srcId="{BAA6D784-6D95-46BC-8566-06076C9335D2}" destId="{20763853-FA2C-4A56-AB16-E6C15D37A788}" srcOrd="1" destOrd="0" presId="urn:microsoft.com/office/officeart/2005/8/layout/pyramid1"/>
    <dgm:cxn modelId="{DF593840-3B98-4D87-9090-7090BED4D577}" type="presParOf" srcId="{20763853-FA2C-4A56-AB16-E6C15D37A788}" destId="{2285E551-341F-4972-94CA-AA6BF3FDDE8A}" srcOrd="0" destOrd="0" presId="urn:microsoft.com/office/officeart/2005/8/layout/pyramid1"/>
    <dgm:cxn modelId="{6FEF687C-7B85-4121-B634-BB42BAC51861}" type="presParOf" srcId="{20763853-FA2C-4A56-AB16-E6C15D37A788}" destId="{352C1377-8560-4693-86CB-B26A824C9ED9}" srcOrd="1" destOrd="0" presId="urn:microsoft.com/office/officeart/2005/8/layout/pyramid1"/>
    <dgm:cxn modelId="{219CCE4D-13FB-4C5F-97BC-3595DA641F8C}" type="presParOf" srcId="{BAA6D784-6D95-46BC-8566-06076C9335D2}" destId="{BF34F486-74B5-47CF-BD02-5D830762713D}" srcOrd="2" destOrd="0" presId="urn:microsoft.com/office/officeart/2005/8/layout/pyramid1"/>
    <dgm:cxn modelId="{6300C1D5-AC0D-455F-B448-3A43D5EB7AE1}" type="presParOf" srcId="{BF34F486-74B5-47CF-BD02-5D830762713D}" destId="{7ED9E17A-2A5C-45FF-9E0B-135C646A2BA9}" srcOrd="0" destOrd="0" presId="urn:microsoft.com/office/officeart/2005/8/layout/pyramid1"/>
    <dgm:cxn modelId="{CD5DB814-06C8-43B8-9BED-8DDE1DBBF7E8}" type="presParOf" srcId="{BF34F486-74B5-47CF-BD02-5D830762713D}" destId="{AC3776D2-4E5C-4881-91E8-B198328F8F3A}" srcOrd="1" destOrd="0" presId="urn:microsoft.com/office/officeart/2005/8/layout/pyramid1"/>
    <dgm:cxn modelId="{2D03CA0E-E259-476C-81E5-F491C3E4EA36}" type="presParOf" srcId="{BAA6D784-6D95-46BC-8566-06076C9335D2}" destId="{53377045-9C43-492D-AF3E-F312EB7769DB}" srcOrd="3" destOrd="0" presId="urn:microsoft.com/office/officeart/2005/8/layout/pyramid1"/>
    <dgm:cxn modelId="{8A692635-8FC3-4B32-B487-03D2ABFD6087}" type="presParOf" srcId="{53377045-9C43-492D-AF3E-F312EB7769DB}" destId="{4B41513F-7A3F-499B-B7F2-57E8E8D64DAD}" srcOrd="0" destOrd="0" presId="urn:microsoft.com/office/officeart/2005/8/layout/pyramid1"/>
    <dgm:cxn modelId="{3416AE69-931C-4F3D-A0DC-AF95F39518B0}" type="presParOf" srcId="{53377045-9C43-492D-AF3E-F312EB7769DB}" destId="{CD7ED5D6-5BF1-4D3F-96A0-44128C30D28A}" srcOrd="1" destOrd="0" presId="urn:microsoft.com/office/officeart/2005/8/layout/pyramid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5FFDFD6-4A58-461E-B47C-E53D22BAA0C0}">
      <dsp:nvSpPr>
        <dsp:cNvPr id="0" name=""/>
        <dsp:cNvSpPr/>
      </dsp:nvSpPr>
      <dsp:spPr>
        <a:xfrm>
          <a:off x="3440397" y="0"/>
          <a:ext cx="2293598" cy="697522"/>
        </a:xfrm>
        <a:prstGeom prst="trapezoid">
          <a:avLst>
            <a:gd name="adj" fmla="val 164410"/>
          </a:avLst>
        </a:prstGeom>
        <a:solidFill>
          <a:schemeClr val="accent1">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50800" rIns="50800" bIns="50800" numCol="1" spcCol="1270" anchor="ctr" anchorCtr="0">
          <a:noAutofit/>
        </a:bodyPr>
        <a:lstStyle/>
        <a:p>
          <a:pPr lvl="0" algn="ctr" defTabSz="1778000">
            <a:lnSpc>
              <a:spcPct val="90000"/>
            </a:lnSpc>
            <a:spcBef>
              <a:spcPct val="0"/>
            </a:spcBef>
            <a:spcAft>
              <a:spcPct val="35000"/>
            </a:spcAft>
          </a:pPr>
          <a:r>
            <a:rPr lang="en-GB" sz="4000" kern="1200" dirty="0"/>
            <a:t>WISDOM</a:t>
          </a:r>
        </a:p>
      </dsp:txBody>
      <dsp:txXfrm>
        <a:off x="3440397" y="0"/>
        <a:ext cx="2293598" cy="697522"/>
      </dsp:txXfrm>
    </dsp:sp>
    <dsp:sp modelId="{2285E551-341F-4972-94CA-AA6BF3FDDE8A}">
      <dsp:nvSpPr>
        <dsp:cNvPr id="0" name=""/>
        <dsp:cNvSpPr/>
      </dsp:nvSpPr>
      <dsp:spPr>
        <a:xfrm>
          <a:off x="2293598" y="697522"/>
          <a:ext cx="4587197" cy="697522"/>
        </a:xfrm>
        <a:prstGeom prst="trapezoid">
          <a:avLst>
            <a:gd name="adj" fmla="val 164410"/>
          </a:avLst>
        </a:prstGeom>
        <a:solidFill>
          <a:schemeClr val="accent1">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50800" rIns="50800" bIns="50800" numCol="1" spcCol="1270" anchor="ctr" anchorCtr="0">
          <a:noAutofit/>
        </a:bodyPr>
        <a:lstStyle/>
        <a:p>
          <a:pPr lvl="0" algn="ctr" defTabSz="1778000">
            <a:lnSpc>
              <a:spcPct val="90000"/>
            </a:lnSpc>
            <a:spcBef>
              <a:spcPct val="0"/>
            </a:spcBef>
            <a:spcAft>
              <a:spcPct val="35000"/>
            </a:spcAft>
          </a:pPr>
          <a:r>
            <a:rPr lang="en-GB" sz="4000" kern="1200" dirty="0"/>
            <a:t>KNOWLEDGE</a:t>
          </a:r>
        </a:p>
      </dsp:txBody>
      <dsp:txXfrm>
        <a:off x="3096357" y="697522"/>
        <a:ext cx="2981678" cy="697522"/>
      </dsp:txXfrm>
    </dsp:sp>
    <dsp:sp modelId="{7ED9E17A-2A5C-45FF-9E0B-135C646A2BA9}">
      <dsp:nvSpPr>
        <dsp:cNvPr id="0" name=""/>
        <dsp:cNvSpPr/>
      </dsp:nvSpPr>
      <dsp:spPr>
        <a:xfrm>
          <a:off x="1146799" y="1395045"/>
          <a:ext cx="6880795" cy="697522"/>
        </a:xfrm>
        <a:prstGeom prst="trapezoid">
          <a:avLst>
            <a:gd name="adj" fmla="val 164410"/>
          </a:avLst>
        </a:prstGeom>
        <a:solidFill>
          <a:schemeClr val="accent1">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50800" rIns="50800" bIns="50800" numCol="1" spcCol="1270" anchor="ctr" anchorCtr="0">
          <a:noAutofit/>
        </a:bodyPr>
        <a:lstStyle/>
        <a:p>
          <a:pPr lvl="0" algn="ctr" defTabSz="1778000">
            <a:lnSpc>
              <a:spcPct val="90000"/>
            </a:lnSpc>
            <a:spcBef>
              <a:spcPct val="0"/>
            </a:spcBef>
            <a:spcAft>
              <a:spcPct val="35000"/>
            </a:spcAft>
          </a:pPr>
          <a:r>
            <a:rPr lang="en-GB" sz="4000" kern="1200" dirty="0"/>
            <a:t>INFORMATION</a:t>
          </a:r>
        </a:p>
      </dsp:txBody>
      <dsp:txXfrm>
        <a:off x="2350938" y="1395045"/>
        <a:ext cx="4472517" cy="697522"/>
      </dsp:txXfrm>
    </dsp:sp>
    <dsp:sp modelId="{4B41513F-7A3F-499B-B7F2-57E8E8D64DAD}">
      <dsp:nvSpPr>
        <dsp:cNvPr id="0" name=""/>
        <dsp:cNvSpPr/>
      </dsp:nvSpPr>
      <dsp:spPr>
        <a:xfrm>
          <a:off x="0" y="2092568"/>
          <a:ext cx="9174394" cy="697522"/>
        </a:xfrm>
        <a:prstGeom prst="trapezoid">
          <a:avLst>
            <a:gd name="adj" fmla="val 164410"/>
          </a:avLst>
        </a:prstGeom>
        <a:solidFill>
          <a:schemeClr val="accent1">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50800" rIns="50800" bIns="50800" numCol="1" spcCol="1270" anchor="ctr" anchorCtr="0">
          <a:noAutofit/>
        </a:bodyPr>
        <a:lstStyle/>
        <a:p>
          <a:pPr lvl="0" algn="ctr" defTabSz="1778000">
            <a:lnSpc>
              <a:spcPct val="90000"/>
            </a:lnSpc>
            <a:spcBef>
              <a:spcPct val="0"/>
            </a:spcBef>
            <a:spcAft>
              <a:spcPct val="35000"/>
            </a:spcAft>
          </a:pPr>
          <a:r>
            <a:rPr lang="en-GB" sz="4000" kern="1200" dirty="0"/>
            <a:t>DATA</a:t>
          </a:r>
        </a:p>
      </dsp:txBody>
      <dsp:txXfrm>
        <a:off x="1605518" y="2092568"/>
        <a:ext cx="5963356" cy="697522"/>
      </dsp:txXfrm>
    </dsp:sp>
  </dsp:spTree>
</dsp:drawing>
</file>

<file path=ppt/diagrams/layout1.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44813" cy="498475"/>
          </a:xfrm>
          <a:prstGeom prst="rect">
            <a:avLst/>
          </a:prstGeom>
        </p:spPr>
        <p:txBody>
          <a:bodyPr vert="horz" lIns="91440" tIns="45720" rIns="91440" bIns="45720" rtlCol="0"/>
          <a:lstStyle>
            <a:lvl1pPr algn="l">
              <a:defRPr sz="1200"/>
            </a:lvl1pPr>
          </a:lstStyle>
          <a:p>
            <a:endParaRPr lang="en-GB"/>
          </a:p>
        </p:txBody>
      </p:sp>
      <p:sp>
        <p:nvSpPr>
          <p:cNvPr id="3" name="Pladsholder til dato 2"/>
          <p:cNvSpPr>
            <a:spLocks noGrp="1"/>
          </p:cNvSpPr>
          <p:nvPr>
            <p:ph type="dt" sz="quarter" idx="1"/>
          </p:nvPr>
        </p:nvSpPr>
        <p:spPr>
          <a:xfrm>
            <a:off x="3848100" y="0"/>
            <a:ext cx="2944813" cy="498475"/>
          </a:xfrm>
          <a:prstGeom prst="rect">
            <a:avLst/>
          </a:prstGeom>
        </p:spPr>
        <p:txBody>
          <a:bodyPr vert="horz" lIns="91440" tIns="45720" rIns="91440" bIns="45720" rtlCol="0"/>
          <a:lstStyle>
            <a:lvl1pPr algn="r">
              <a:defRPr sz="1200"/>
            </a:lvl1pPr>
          </a:lstStyle>
          <a:p>
            <a:fld id="{CCAC378B-746E-48DD-8211-3A4F3E9ABA36}" type="datetimeFigureOut">
              <a:rPr lang="en-GB" smtClean="0"/>
              <a:t>21/06/2018</a:t>
            </a:fld>
            <a:endParaRPr lang="en-GB"/>
          </a:p>
        </p:txBody>
      </p:sp>
      <p:sp>
        <p:nvSpPr>
          <p:cNvPr id="4" name="Pladsholder til sidefod 3"/>
          <p:cNvSpPr>
            <a:spLocks noGrp="1"/>
          </p:cNvSpPr>
          <p:nvPr>
            <p:ph type="ftr" sz="quarter" idx="2"/>
          </p:nvPr>
        </p:nvSpPr>
        <p:spPr>
          <a:xfrm>
            <a:off x="0" y="9432925"/>
            <a:ext cx="2944813" cy="498475"/>
          </a:xfrm>
          <a:prstGeom prst="rect">
            <a:avLst/>
          </a:prstGeom>
        </p:spPr>
        <p:txBody>
          <a:bodyPr vert="horz" lIns="91440" tIns="45720" rIns="91440" bIns="45720" rtlCol="0" anchor="b"/>
          <a:lstStyle>
            <a:lvl1pPr algn="l">
              <a:defRPr sz="1200"/>
            </a:lvl1pPr>
          </a:lstStyle>
          <a:p>
            <a:endParaRPr lang="en-GB"/>
          </a:p>
        </p:txBody>
      </p:sp>
      <p:sp>
        <p:nvSpPr>
          <p:cNvPr id="5" name="Pladsholder til slidenummer 4"/>
          <p:cNvSpPr>
            <a:spLocks noGrp="1"/>
          </p:cNvSpPr>
          <p:nvPr>
            <p:ph type="sldNum" sz="quarter" idx="3"/>
          </p:nvPr>
        </p:nvSpPr>
        <p:spPr>
          <a:xfrm>
            <a:off x="3848100" y="9432925"/>
            <a:ext cx="2944813" cy="498475"/>
          </a:xfrm>
          <a:prstGeom prst="rect">
            <a:avLst/>
          </a:prstGeom>
        </p:spPr>
        <p:txBody>
          <a:bodyPr vert="horz" lIns="91440" tIns="45720" rIns="91440" bIns="45720" rtlCol="0" anchor="b"/>
          <a:lstStyle>
            <a:lvl1pPr algn="r">
              <a:defRPr sz="1200"/>
            </a:lvl1pPr>
          </a:lstStyle>
          <a:p>
            <a:fld id="{815EA94B-62AA-4B30-ADFD-A03B7454A4F2}" type="slidenum">
              <a:rPr lang="en-GB" smtClean="0"/>
              <a:t>‹nr.›</a:t>
            </a:fld>
            <a:endParaRPr lang="en-GB"/>
          </a:p>
        </p:txBody>
      </p:sp>
    </p:spTree>
    <p:extLst>
      <p:ext uri="{BB962C8B-B14F-4D97-AF65-F5344CB8AC3E}">
        <p14:creationId xmlns:p14="http://schemas.microsoft.com/office/powerpoint/2010/main" val="42405186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44283" cy="498295"/>
          </a:xfrm>
          <a:prstGeom prst="rect">
            <a:avLst/>
          </a:prstGeom>
        </p:spPr>
        <p:txBody>
          <a:bodyPr vert="horz" lIns="91440" tIns="45720" rIns="91440" bIns="45720" rtlCol="0"/>
          <a:lstStyle>
            <a:lvl1pPr algn="l">
              <a:defRPr sz="1200"/>
            </a:lvl1pPr>
          </a:lstStyle>
          <a:p>
            <a:endParaRPr lang="en-GB" dirty="0"/>
          </a:p>
        </p:txBody>
      </p:sp>
      <p:sp>
        <p:nvSpPr>
          <p:cNvPr id="3" name="Pladsholder til dato 2"/>
          <p:cNvSpPr>
            <a:spLocks noGrp="1"/>
          </p:cNvSpPr>
          <p:nvPr>
            <p:ph type="dt" idx="1"/>
          </p:nvPr>
        </p:nvSpPr>
        <p:spPr>
          <a:xfrm>
            <a:off x="3848645" y="0"/>
            <a:ext cx="2944283" cy="498295"/>
          </a:xfrm>
          <a:prstGeom prst="rect">
            <a:avLst/>
          </a:prstGeom>
        </p:spPr>
        <p:txBody>
          <a:bodyPr vert="horz" lIns="91440" tIns="45720" rIns="91440" bIns="45720" rtlCol="0"/>
          <a:lstStyle>
            <a:lvl1pPr algn="r">
              <a:defRPr sz="1200"/>
            </a:lvl1pPr>
          </a:lstStyle>
          <a:p>
            <a:fld id="{3AFCF7B4-1955-4404-BCA3-925BCD1225C3}" type="datetimeFigureOut">
              <a:rPr lang="en-GB" smtClean="0"/>
              <a:t>21/06/2018</a:t>
            </a:fld>
            <a:endParaRPr lang="en-GB" dirty="0"/>
          </a:p>
        </p:txBody>
      </p:sp>
      <p:sp>
        <p:nvSpPr>
          <p:cNvPr id="4" name="Pladsholder til slidebillede 3"/>
          <p:cNvSpPr>
            <a:spLocks noGrp="1" noRot="1" noChangeAspect="1"/>
          </p:cNvSpPr>
          <p:nvPr>
            <p:ph type="sldImg" idx="2"/>
          </p:nvPr>
        </p:nvSpPr>
        <p:spPr>
          <a:xfrm>
            <a:off x="419100" y="1241425"/>
            <a:ext cx="5956300" cy="3351213"/>
          </a:xfrm>
          <a:prstGeom prst="rect">
            <a:avLst/>
          </a:prstGeom>
          <a:noFill/>
          <a:ln w="12700">
            <a:solidFill>
              <a:prstClr val="black"/>
            </a:solidFill>
          </a:ln>
        </p:spPr>
        <p:txBody>
          <a:bodyPr vert="horz" lIns="91440" tIns="45720" rIns="91440" bIns="45720" rtlCol="0" anchor="ctr"/>
          <a:lstStyle/>
          <a:p>
            <a:endParaRPr lang="en-GB"/>
          </a:p>
        </p:txBody>
      </p:sp>
      <p:sp>
        <p:nvSpPr>
          <p:cNvPr id="5" name="Pladsholder til noter 4"/>
          <p:cNvSpPr>
            <a:spLocks noGrp="1"/>
          </p:cNvSpPr>
          <p:nvPr>
            <p:ph type="body" sz="quarter" idx="3"/>
          </p:nvPr>
        </p:nvSpPr>
        <p:spPr>
          <a:xfrm>
            <a:off x="679450" y="4779486"/>
            <a:ext cx="5435600" cy="3910489"/>
          </a:xfrm>
          <a:prstGeom prst="rect">
            <a:avLst/>
          </a:prstGeom>
        </p:spPr>
        <p:txBody>
          <a:bodyPr vert="horz" lIns="91440" tIns="45720" rIns="91440" bIns="45720" rtlCol="0"/>
          <a:lstStyle/>
          <a:p>
            <a:pPr lvl="0"/>
            <a:r>
              <a:rPr lang="en-GB" dirty="0" err="1"/>
              <a:t>Klik</a:t>
            </a:r>
            <a:r>
              <a:rPr lang="en-GB" dirty="0"/>
              <a:t> for at </a:t>
            </a:r>
            <a:r>
              <a:rPr lang="en-GB" dirty="0" err="1"/>
              <a:t>redigere</a:t>
            </a:r>
            <a:r>
              <a:rPr lang="en-GB" dirty="0"/>
              <a:t> </a:t>
            </a:r>
            <a:r>
              <a:rPr lang="en-GB" dirty="0" err="1"/>
              <a:t>i</a:t>
            </a:r>
            <a:r>
              <a:rPr lang="en-GB" dirty="0"/>
              <a:t> master</a:t>
            </a:r>
          </a:p>
          <a:p>
            <a:pPr lvl="1"/>
            <a:r>
              <a:rPr lang="en-GB" dirty="0" err="1"/>
              <a:t>Andet</a:t>
            </a:r>
            <a:r>
              <a:rPr lang="en-GB" dirty="0"/>
              <a:t> </a:t>
            </a:r>
            <a:r>
              <a:rPr lang="en-GB" dirty="0" err="1"/>
              <a:t>niveau</a:t>
            </a:r>
            <a:endParaRPr lang="en-GB" dirty="0"/>
          </a:p>
          <a:p>
            <a:pPr lvl="2"/>
            <a:r>
              <a:rPr lang="en-GB" dirty="0" err="1"/>
              <a:t>Tredje</a:t>
            </a:r>
            <a:r>
              <a:rPr lang="en-GB" dirty="0"/>
              <a:t> </a:t>
            </a:r>
            <a:r>
              <a:rPr lang="en-GB" dirty="0" err="1"/>
              <a:t>niveau</a:t>
            </a:r>
            <a:endParaRPr lang="en-GB" dirty="0"/>
          </a:p>
          <a:p>
            <a:pPr lvl="3"/>
            <a:r>
              <a:rPr lang="en-GB" dirty="0" err="1"/>
              <a:t>Fjerde</a:t>
            </a:r>
            <a:r>
              <a:rPr lang="en-GB" dirty="0"/>
              <a:t> </a:t>
            </a:r>
            <a:r>
              <a:rPr lang="en-GB" dirty="0" err="1"/>
              <a:t>niveau</a:t>
            </a:r>
            <a:endParaRPr lang="en-GB" dirty="0"/>
          </a:p>
          <a:p>
            <a:pPr lvl="4"/>
            <a:r>
              <a:rPr lang="en-GB" dirty="0" err="1"/>
              <a:t>Femte</a:t>
            </a:r>
            <a:r>
              <a:rPr lang="en-GB" dirty="0"/>
              <a:t> </a:t>
            </a:r>
            <a:r>
              <a:rPr lang="en-GB" dirty="0" err="1"/>
              <a:t>niveau</a:t>
            </a:r>
            <a:endParaRPr lang="en-GB" dirty="0"/>
          </a:p>
        </p:txBody>
      </p:sp>
      <p:sp>
        <p:nvSpPr>
          <p:cNvPr id="6" name="Pladsholder til sidefod 5"/>
          <p:cNvSpPr>
            <a:spLocks noGrp="1"/>
          </p:cNvSpPr>
          <p:nvPr>
            <p:ph type="ftr" sz="quarter" idx="4"/>
          </p:nvPr>
        </p:nvSpPr>
        <p:spPr>
          <a:xfrm>
            <a:off x="0" y="9433107"/>
            <a:ext cx="2944283" cy="498294"/>
          </a:xfrm>
          <a:prstGeom prst="rect">
            <a:avLst/>
          </a:prstGeom>
        </p:spPr>
        <p:txBody>
          <a:bodyPr vert="horz" lIns="91440" tIns="45720" rIns="91440" bIns="45720" rtlCol="0" anchor="b"/>
          <a:lstStyle>
            <a:lvl1pPr algn="l">
              <a:defRPr sz="1200"/>
            </a:lvl1pPr>
          </a:lstStyle>
          <a:p>
            <a:endParaRPr lang="en-GB" dirty="0"/>
          </a:p>
        </p:txBody>
      </p:sp>
      <p:sp>
        <p:nvSpPr>
          <p:cNvPr id="7" name="Pladsholder til slidenummer 6"/>
          <p:cNvSpPr>
            <a:spLocks noGrp="1"/>
          </p:cNvSpPr>
          <p:nvPr>
            <p:ph type="sldNum" sz="quarter" idx="5"/>
          </p:nvPr>
        </p:nvSpPr>
        <p:spPr>
          <a:xfrm>
            <a:off x="3848645" y="9433107"/>
            <a:ext cx="2944283" cy="498294"/>
          </a:xfrm>
          <a:prstGeom prst="rect">
            <a:avLst/>
          </a:prstGeom>
        </p:spPr>
        <p:txBody>
          <a:bodyPr vert="horz" lIns="91440" tIns="45720" rIns="91440" bIns="45720" rtlCol="0" anchor="b"/>
          <a:lstStyle>
            <a:lvl1pPr algn="r">
              <a:defRPr sz="1200"/>
            </a:lvl1pPr>
          </a:lstStyle>
          <a:p>
            <a:fld id="{4D376AE5-73CE-41F2-9773-DF3E4358FC45}" type="slidenum">
              <a:rPr lang="en-GB" smtClean="0"/>
              <a:t>‹nr.›</a:t>
            </a:fld>
            <a:endParaRPr lang="en-GB" dirty="0"/>
          </a:p>
        </p:txBody>
      </p:sp>
    </p:spTree>
    <p:extLst>
      <p:ext uri="{BB962C8B-B14F-4D97-AF65-F5344CB8AC3E}">
        <p14:creationId xmlns:p14="http://schemas.microsoft.com/office/powerpoint/2010/main" val="14772939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en-GB" dirty="0"/>
          </a:p>
        </p:txBody>
      </p:sp>
      <p:sp>
        <p:nvSpPr>
          <p:cNvPr id="4" name="Pladsholder til slidenummer 3"/>
          <p:cNvSpPr>
            <a:spLocks noGrp="1"/>
          </p:cNvSpPr>
          <p:nvPr>
            <p:ph type="sldNum" sz="quarter" idx="10"/>
          </p:nvPr>
        </p:nvSpPr>
        <p:spPr/>
        <p:txBody>
          <a:bodyPr/>
          <a:lstStyle/>
          <a:p>
            <a:fld id="{4D376AE5-73CE-41F2-9773-DF3E4358FC45}" type="slidenum">
              <a:rPr lang="en-GB" smtClean="0"/>
              <a:t>1</a:t>
            </a:fld>
            <a:endParaRPr lang="en-GB" dirty="0"/>
          </a:p>
        </p:txBody>
      </p:sp>
    </p:spTree>
    <p:extLst>
      <p:ext uri="{BB962C8B-B14F-4D97-AF65-F5344CB8AC3E}">
        <p14:creationId xmlns:p14="http://schemas.microsoft.com/office/powerpoint/2010/main" val="24797713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en-GB" dirty="0"/>
          </a:p>
        </p:txBody>
      </p:sp>
      <p:sp>
        <p:nvSpPr>
          <p:cNvPr id="4" name="Pladsholder til slidenummer 3"/>
          <p:cNvSpPr>
            <a:spLocks noGrp="1"/>
          </p:cNvSpPr>
          <p:nvPr>
            <p:ph type="sldNum" sz="quarter" idx="10"/>
          </p:nvPr>
        </p:nvSpPr>
        <p:spPr/>
        <p:txBody>
          <a:bodyPr/>
          <a:lstStyle/>
          <a:p>
            <a:fld id="{4D376AE5-73CE-41F2-9773-DF3E4358FC45}" type="slidenum">
              <a:rPr lang="en-GB" smtClean="0"/>
              <a:t>10</a:t>
            </a:fld>
            <a:endParaRPr lang="en-GB" dirty="0"/>
          </a:p>
        </p:txBody>
      </p:sp>
    </p:spTree>
    <p:extLst>
      <p:ext uri="{BB962C8B-B14F-4D97-AF65-F5344CB8AC3E}">
        <p14:creationId xmlns:p14="http://schemas.microsoft.com/office/powerpoint/2010/main" val="203933714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en-GB" dirty="0"/>
          </a:p>
        </p:txBody>
      </p:sp>
      <p:sp>
        <p:nvSpPr>
          <p:cNvPr id="4" name="Pladsholder til slidenummer 3"/>
          <p:cNvSpPr>
            <a:spLocks noGrp="1"/>
          </p:cNvSpPr>
          <p:nvPr>
            <p:ph type="sldNum" sz="quarter" idx="10"/>
          </p:nvPr>
        </p:nvSpPr>
        <p:spPr/>
        <p:txBody>
          <a:bodyPr/>
          <a:lstStyle/>
          <a:p>
            <a:fld id="{4D376AE5-73CE-41F2-9773-DF3E4358FC45}" type="slidenum">
              <a:rPr lang="en-GB" smtClean="0"/>
              <a:t>11</a:t>
            </a:fld>
            <a:endParaRPr lang="en-GB" dirty="0"/>
          </a:p>
        </p:txBody>
      </p:sp>
    </p:spTree>
    <p:extLst>
      <p:ext uri="{BB962C8B-B14F-4D97-AF65-F5344CB8AC3E}">
        <p14:creationId xmlns:p14="http://schemas.microsoft.com/office/powerpoint/2010/main" val="87087301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en-GB" dirty="0"/>
          </a:p>
        </p:txBody>
      </p:sp>
      <p:sp>
        <p:nvSpPr>
          <p:cNvPr id="4" name="Pladsholder til slidenummer 3"/>
          <p:cNvSpPr>
            <a:spLocks noGrp="1"/>
          </p:cNvSpPr>
          <p:nvPr>
            <p:ph type="sldNum" sz="quarter" idx="10"/>
          </p:nvPr>
        </p:nvSpPr>
        <p:spPr/>
        <p:txBody>
          <a:bodyPr/>
          <a:lstStyle/>
          <a:p>
            <a:fld id="{4D376AE5-73CE-41F2-9773-DF3E4358FC45}" type="slidenum">
              <a:rPr lang="en-GB" smtClean="0"/>
              <a:t>12</a:t>
            </a:fld>
            <a:endParaRPr lang="en-GB" dirty="0"/>
          </a:p>
        </p:txBody>
      </p:sp>
    </p:spTree>
    <p:extLst>
      <p:ext uri="{BB962C8B-B14F-4D97-AF65-F5344CB8AC3E}">
        <p14:creationId xmlns:p14="http://schemas.microsoft.com/office/powerpoint/2010/main" val="56210218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en-GB" dirty="0"/>
          </a:p>
        </p:txBody>
      </p:sp>
      <p:sp>
        <p:nvSpPr>
          <p:cNvPr id="4" name="Pladsholder til slidenummer 3"/>
          <p:cNvSpPr>
            <a:spLocks noGrp="1"/>
          </p:cNvSpPr>
          <p:nvPr>
            <p:ph type="sldNum" sz="quarter" idx="10"/>
          </p:nvPr>
        </p:nvSpPr>
        <p:spPr/>
        <p:txBody>
          <a:bodyPr/>
          <a:lstStyle/>
          <a:p>
            <a:fld id="{4D376AE5-73CE-41F2-9773-DF3E4358FC45}" type="slidenum">
              <a:rPr lang="en-GB" smtClean="0"/>
              <a:t>13</a:t>
            </a:fld>
            <a:endParaRPr lang="en-GB" dirty="0"/>
          </a:p>
        </p:txBody>
      </p:sp>
    </p:spTree>
    <p:extLst>
      <p:ext uri="{BB962C8B-B14F-4D97-AF65-F5344CB8AC3E}">
        <p14:creationId xmlns:p14="http://schemas.microsoft.com/office/powerpoint/2010/main" val="5185996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en-GB" dirty="0"/>
              <a:t>Even if </a:t>
            </a:r>
            <a:r>
              <a:rPr lang="en-GB" dirty="0" err="1"/>
              <a:t>Kaase’s</a:t>
            </a:r>
            <a:r>
              <a:rPr lang="en-GB" dirty="0"/>
              <a:t> definition seems trivial, it is neglected in the literature, and less fruitful definitions dominates</a:t>
            </a:r>
          </a:p>
        </p:txBody>
      </p:sp>
      <p:sp>
        <p:nvSpPr>
          <p:cNvPr id="4" name="Pladsholder til slidenummer 3"/>
          <p:cNvSpPr>
            <a:spLocks noGrp="1"/>
          </p:cNvSpPr>
          <p:nvPr>
            <p:ph type="sldNum" sz="quarter" idx="10"/>
          </p:nvPr>
        </p:nvSpPr>
        <p:spPr/>
        <p:txBody>
          <a:bodyPr/>
          <a:lstStyle/>
          <a:p>
            <a:fld id="{4D376AE5-73CE-41F2-9773-DF3E4358FC45}" type="slidenum">
              <a:rPr lang="en-GB" smtClean="0"/>
              <a:t>14</a:t>
            </a:fld>
            <a:endParaRPr lang="en-GB" dirty="0"/>
          </a:p>
        </p:txBody>
      </p:sp>
    </p:spTree>
    <p:extLst>
      <p:ext uri="{BB962C8B-B14F-4D97-AF65-F5344CB8AC3E}">
        <p14:creationId xmlns:p14="http://schemas.microsoft.com/office/powerpoint/2010/main" val="12199891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en-GB" dirty="0"/>
          </a:p>
        </p:txBody>
      </p:sp>
      <p:sp>
        <p:nvSpPr>
          <p:cNvPr id="4" name="Pladsholder til slidenummer 3"/>
          <p:cNvSpPr>
            <a:spLocks noGrp="1"/>
          </p:cNvSpPr>
          <p:nvPr>
            <p:ph type="sldNum" sz="quarter" idx="10"/>
          </p:nvPr>
        </p:nvSpPr>
        <p:spPr/>
        <p:txBody>
          <a:bodyPr/>
          <a:lstStyle/>
          <a:p>
            <a:fld id="{4D376AE5-73CE-41F2-9773-DF3E4358FC45}" type="slidenum">
              <a:rPr lang="en-GB" smtClean="0"/>
              <a:t>15</a:t>
            </a:fld>
            <a:endParaRPr lang="en-GB" dirty="0"/>
          </a:p>
        </p:txBody>
      </p:sp>
    </p:spTree>
    <p:extLst>
      <p:ext uri="{BB962C8B-B14F-4D97-AF65-F5344CB8AC3E}">
        <p14:creationId xmlns:p14="http://schemas.microsoft.com/office/powerpoint/2010/main" val="201464390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en-GB" dirty="0"/>
          </a:p>
          <a:p>
            <a:endParaRPr lang="en-GB" dirty="0"/>
          </a:p>
        </p:txBody>
      </p:sp>
      <p:sp>
        <p:nvSpPr>
          <p:cNvPr id="4" name="Pladsholder til slidenummer 3"/>
          <p:cNvSpPr>
            <a:spLocks noGrp="1"/>
          </p:cNvSpPr>
          <p:nvPr>
            <p:ph type="sldNum" sz="quarter" idx="10"/>
          </p:nvPr>
        </p:nvSpPr>
        <p:spPr/>
        <p:txBody>
          <a:bodyPr/>
          <a:lstStyle/>
          <a:p>
            <a:fld id="{4D376AE5-73CE-41F2-9773-DF3E4358FC45}" type="slidenum">
              <a:rPr lang="en-GB" smtClean="0"/>
              <a:t>16</a:t>
            </a:fld>
            <a:endParaRPr lang="en-GB" dirty="0"/>
          </a:p>
        </p:txBody>
      </p:sp>
    </p:spTree>
    <p:extLst>
      <p:ext uri="{BB962C8B-B14F-4D97-AF65-F5344CB8AC3E}">
        <p14:creationId xmlns:p14="http://schemas.microsoft.com/office/powerpoint/2010/main" val="195585452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en-GB" dirty="0"/>
          </a:p>
          <a:p>
            <a:endParaRPr lang="en-GB" dirty="0"/>
          </a:p>
        </p:txBody>
      </p:sp>
      <p:sp>
        <p:nvSpPr>
          <p:cNvPr id="4" name="Pladsholder til slidenummer 3"/>
          <p:cNvSpPr>
            <a:spLocks noGrp="1"/>
          </p:cNvSpPr>
          <p:nvPr>
            <p:ph type="sldNum" sz="quarter" idx="10"/>
          </p:nvPr>
        </p:nvSpPr>
        <p:spPr/>
        <p:txBody>
          <a:bodyPr/>
          <a:lstStyle/>
          <a:p>
            <a:fld id="{4D376AE5-73CE-41F2-9773-DF3E4358FC45}" type="slidenum">
              <a:rPr lang="en-GB" smtClean="0"/>
              <a:t>17</a:t>
            </a:fld>
            <a:endParaRPr lang="en-GB" dirty="0"/>
          </a:p>
        </p:txBody>
      </p:sp>
    </p:spTree>
    <p:extLst>
      <p:ext uri="{BB962C8B-B14F-4D97-AF65-F5344CB8AC3E}">
        <p14:creationId xmlns:p14="http://schemas.microsoft.com/office/powerpoint/2010/main" val="356675897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en-GB" dirty="0"/>
          </a:p>
          <a:p>
            <a:endParaRPr lang="en-GB" dirty="0"/>
          </a:p>
        </p:txBody>
      </p:sp>
      <p:sp>
        <p:nvSpPr>
          <p:cNvPr id="4" name="Pladsholder til slidenummer 3"/>
          <p:cNvSpPr>
            <a:spLocks noGrp="1"/>
          </p:cNvSpPr>
          <p:nvPr>
            <p:ph type="sldNum" sz="quarter" idx="10"/>
          </p:nvPr>
        </p:nvSpPr>
        <p:spPr/>
        <p:txBody>
          <a:bodyPr/>
          <a:lstStyle/>
          <a:p>
            <a:fld id="{4D376AE5-73CE-41F2-9773-DF3E4358FC45}" type="slidenum">
              <a:rPr lang="en-GB" smtClean="0"/>
              <a:t>18</a:t>
            </a:fld>
            <a:endParaRPr lang="en-GB" dirty="0"/>
          </a:p>
        </p:txBody>
      </p:sp>
    </p:spTree>
    <p:extLst>
      <p:ext uri="{BB962C8B-B14F-4D97-AF65-F5344CB8AC3E}">
        <p14:creationId xmlns:p14="http://schemas.microsoft.com/office/powerpoint/2010/main" val="366512702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en-GB" dirty="0"/>
          </a:p>
          <a:p>
            <a:endParaRPr lang="en-GB" dirty="0"/>
          </a:p>
        </p:txBody>
      </p:sp>
      <p:sp>
        <p:nvSpPr>
          <p:cNvPr id="4" name="Pladsholder til slidenummer 3"/>
          <p:cNvSpPr>
            <a:spLocks noGrp="1"/>
          </p:cNvSpPr>
          <p:nvPr>
            <p:ph type="sldNum" sz="quarter" idx="10"/>
          </p:nvPr>
        </p:nvSpPr>
        <p:spPr/>
        <p:txBody>
          <a:bodyPr/>
          <a:lstStyle/>
          <a:p>
            <a:fld id="{4D376AE5-73CE-41F2-9773-DF3E4358FC45}" type="slidenum">
              <a:rPr lang="en-GB" smtClean="0"/>
              <a:t>19</a:t>
            </a:fld>
            <a:endParaRPr lang="en-GB" dirty="0"/>
          </a:p>
        </p:txBody>
      </p:sp>
    </p:spTree>
    <p:extLst>
      <p:ext uri="{BB962C8B-B14F-4D97-AF65-F5344CB8AC3E}">
        <p14:creationId xmlns:p14="http://schemas.microsoft.com/office/powerpoint/2010/main" val="42219888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en-US" dirty="0"/>
              <a:t>This presentation is a shorter version of a paper submitted to ISKO Encyclopedia of Knowledge Organization, in peer-review.</a:t>
            </a:r>
            <a:endParaRPr lang="en-GB" baseline="0" dirty="0"/>
          </a:p>
          <a:p>
            <a:endParaRPr lang="en-GB" dirty="0"/>
          </a:p>
        </p:txBody>
      </p:sp>
      <p:sp>
        <p:nvSpPr>
          <p:cNvPr id="4" name="Pladsholder til slidenummer 3"/>
          <p:cNvSpPr>
            <a:spLocks noGrp="1"/>
          </p:cNvSpPr>
          <p:nvPr>
            <p:ph type="sldNum" sz="quarter" idx="10"/>
          </p:nvPr>
        </p:nvSpPr>
        <p:spPr/>
        <p:txBody>
          <a:bodyPr/>
          <a:lstStyle/>
          <a:p>
            <a:fld id="{4D376AE5-73CE-41F2-9773-DF3E4358FC45}" type="slidenum">
              <a:rPr lang="en-GB" smtClean="0"/>
              <a:t>2</a:t>
            </a:fld>
            <a:endParaRPr lang="en-GB" dirty="0"/>
          </a:p>
        </p:txBody>
      </p:sp>
    </p:spTree>
    <p:extLst>
      <p:ext uri="{BB962C8B-B14F-4D97-AF65-F5344CB8AC3E}">
        <p14:creationId xmlns:p14="http://schemas.microsoft.com/office/powerpoint/2010/main" val="273580607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en-GB" dirty="0"/>
          </a:p>
          <a:p>
            <a:endParaRPr lang="en-GB" dirty="0"/>
          </a:p>
        </p:txBody>
      </p:sp>
      <p:sp>
        <p:nvSpPr>
          <p:cNvPr id="4" name="Pladsholder til slidenummer 3"/>
          <p:cNvSpPr>
            <a:spLocks noGrp="1"/>
          </p:cNvSpPr>
          <p:nvPr>
            <p:ph type="sldNum" sz="quarter" idx="10"/>
          </p:nvPr>
        </p:nvSpPr>
        <p:spPr/>
        <p:txBody>
          <a:bodyPr/>
          <a:lstStyle/>
          <a:p>
            <a:fld id="{4D376AE5-73CE-41F2-9773-DF3E4358FC45}" type="slidenum">
              <a:rPr lang="en-GB" smtClean="0"/>
              <a:t>20</a:t>
            </a:fld>
            <a:endParaRPr lang="en-GB" dirty="0"/>
          </a:p>
        </p:txBody>
      </p:sp>
    </p:spTree>
    <p:extLst>
      <p:ext uri="{BB962C8B-B14F-4D97-AF65-F5344CB8AC3E}">
        <p14:creationId xmlns:p14="http://schemas.microsoft.com/office/powerpoint/2010/main" val="146386934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en-GB" dirty="0"/>
          </a:p>
          <a:p>
            <a:endParaRPr lang="en-GB" dirty="0"/>
          </a:p>
        </p:txBody>
      </p:sp>
      <p:sp>
        <p:nvSpPr>
          <p:cNvPr id="4" name="Pladsholder til slidenummer 3"/>
          <p:cNvSpPr>
            <a:spLocks noGrp="1"/>
          </p:cNvSpPr>
          <p:nvPr>
            <p:ph type="sldNum" sz="quarter" idx="10"/>
          </p:nvPr>
        </p:nvSpPr>
        <p:spPr/>
        <p:txBody>
          <a:bodyPr/>
          <a:lstStyle/>
          <a:p>
            <a:fld id="{4D376AE5-73CE-41F2-9773-DF3E4358FC45}" type="slidenum">
              <a:rPr lang="en-GB" smtClean="0"/>
              <a:t>21</a:t>
            </a:fld>
            <a:endParaRPr lang="en-GB" dirty="0"/>
          </a:p>
        </p:txBody>
      </p:sp>
    </p:spTree>
    <p:extLst>
      <p:ext uri="{BB962C8B-B14F-4D97-AF65-F5344CB8AC3E}">
        <p14:creationId xmlns:p14="http://schemas.microsoft.com/office/powerpoint/2010/main" val="124374290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en-GB" dirty="0"/>
          </a:p>
          <a:p>
            <a:endParaRPr lang="en-GB" dirty="0"/>
          </a:p>
        </p:txBody>
      </p:sp>
      <p:sp>
        <p:nvSpPr>
          <p:cNvPr id="4" name="Pladsholder til slidenummer 3"/>
          <p:cNvSpPr>
            <a:spLocks noGrp="1"/>
          </p:cNvSpPr>
          <p:nvPr>
            <p:ph type="sldNum" sz="quarter" idx="10"/>
          </p:nvPr>
        </p:nvSpPr>
        <p:spPr/>
        <p:txBody>
          <a:bodyPr/>
          <a:lstStyle/>
          <a:p>
            <a:fld id="{4D376AE5-73CE-41F2-9773-DF3E4358FC45}" type="slidenum">
              <a:rPr lang="en-GB" smtClean="0"/>
              <a:t>22</a:t>
            </a:fld>
            <a:endParaRPr lang="en-GB" dirty="0"/>
          </a:p>
        </p:txBody>
      </p:sp>
    </p:spTree>
    <p:extLst>
      <p:ext uri="{BB962C8B-B14F-4D97-AF65-F5344CB8AC3E}">
        <p14:creationId xmlns:p14="http://schemas.microsoft.com/office/powerpoint/2010/main" val="377385580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en-GB" dirty="0"/>
          </a:p>
          <a:p>
            <a:endParaRPr lang="en-GB" dirty="0"/>
          </a:p>
        </p:txBody>
      </p:sp>
      <p:sp>
        <p:nvSpPr>
          <p:cNvPr id="4" name="Pladsholder til slidenummer 3"/>
          <p:cNvSpPr>
            <a:spLocks noGrp="1"/>
          </p:cNvSpPr>
          <p:nvPr>
            <p:ph type="sldNum" sz="quarter" idx="10"/>
          </p:nvPr>
        </p:nvSpPr>
        <p:spPr/>
        <p:txBody>
          <a:bodyPr/>
          <a:lstStyle/>
          <a:p>
            <a:fld id="{4D376AE5-73CE-41F2-9773-DF3E4358FC45}" type="slidenum">
              <a:rPr lang="en-GB" smtClean="0"/>
              <a:t>23</a:t>
            </a:fld>
            <a:endParaRPr lang="en-GB" dirty="0"/>
          </a:p>
        </p:txBody>
      </p:sp>
    </p:spTree>
    <p:extLst>
      <p:ext uri="{BB962C8B-B14F-4D97-AF65-F5344CB8AC3E}">
        <p14:creationId xmlns:p14="http://schemas.microsoft.com/office/powerpoint/2010/main" val="198958471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en-GB" dirty="0"/>
          </a:p>
          <a:p>
            <a:r>
              <a:rPr lang="en-GB" dirty="0"/>
              <a:t>This is related to the view that the meaning of terms are produced in epistemic communities</a:t>
            </a:r>
          </a:p>
        </p:txBody>
      </p:sp>
      <p:sp>
        <p:nvSpPr>
          <p:cNvPr id="4" name="Pladsholder til slidenummer 3"/>
          <p:cNvSpPr>
            <a:spLocks noGrp="1"/>
          </p:cNvSpPr>
          <p:nvPr>
            <p:ph type="sldNum" sz="quarter" idx="10"/>
          </p:nvPr>
        </p:nvSpPr>
        <p:spPr/>
        <p:txBody>
          <a:bodyPr/>
          <a:lstStyle/>
          <a:p>
            <a:fld id="{4D376AE5-73CE-41F2-9773-DF3E4358FC45}" type="slidenum">
              <a:rPr lang="en-GB" smtClean="0"/>
              <a:t>24</a:t>
            </a:fld>
            <a:endParaRPr lang="en-GB" dirty="0"/>
          </a:p>
        </p:txBody>
      </p:sp>
    </p:spTree>
    <p:extLst>
      <p:ext uri="{BB962C8B-B14F-4D97-AF65-F5344CB8AC3E}">
        <p14:creationId xmlns:p14="http://schemas.microsoft.com/office/powerpoint/2010/main" val="272413672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en-GB" dirty="0"/>
          </a:p>
          <a:p>
            <a:endParaRPr lang="en-GB" dirty="0"/>
          </a:p>
        </p:txBody>
      </p:sp>
      <p:sp>
        <p:nvSpPr>
          <p:cNvPr id="4" name="Pladsholder til slidenummer 3"/>
          <p:cNvSpPr>
            <a:spLocks noGrp="1"/>
          </p:cNvSpPr>
          <p:nvPr>
            <p:ph type="sldNum" sz="quarter" idx="10"/>
          </p:nvPr>
        </p:nvSpPr>
        <p:spPr/>
        <p:txBody>
          <a:bodyPr/>
          <a:lstStyle/>
          <a:p>
            <a:fld id="{4D376AE5-73CE-41F2-9773-DF3E4358FC45}" type="slidenum">
              <a:rPr lang="en-GB" smtClean="0"/>
              <a:t>25</a:t>
            </a:fld>
            <a:endParaRPr lang="en-GB" dirty="0"/>
          </a:p>
        </p:txBody>
      </p:sp>
    </p:spTree>
    <p:extLst>
      <p:ext uri="{BB962C8B-B14F-4D97-AF65-F5344CB8AC3E}">
        <p14:creationId xmlns:p14="http://schemas.microsoft.com/office/powerpoint/2010/main" val="190482854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en-GB" dirty="0"/>
          </a:p>
          <a:p>
            <a:endParaRPr lang="en-GB" dirty="0"/>
          </a:p>
        </p:txBody>
      </p:sp>
      <p:sp>
        <p:nvSpPr>
          <p:cNvPr id="4" name="Pladsholder til slidenummer 3"/>
          <p:cNvSpPr>
            <a:spLocks noGrp="1"/>
          </p:cNvSpPr>
          <p:nvPr>
            <p:ph type="sldNum" sz="quarter" idx="10"/>
          </p:nvPr>
        </p:nvSpPr>
        <p:spPr/>
        <p:txBody>
          <a:bodyPr/>
          <a:lstStyle/>
          <a:p>
            <a:fld id="{4D376AE5-73CE-41F2-9773-DF3E4358FC45}" type="slidenum">
              <a:rPr lang="en-GB" smtClean="0"/>
              <a:t>26</a:t>
            </a:fld>
            <a:endParaRPr lang="en-GB" dirty="0"/>
          </a:p>
        </p:txBody>
      </p:sp>
    </p:spTree>
    <p:extLst>
      <p:ext uri="{BB962C8B-B14F-4D97-AF65-F5344CB8AC3E}">
        <p14:creationId xmlns:p14="http://schemas.microsoft.com/office/powerpoint/2010/main" val="178172515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en-GB" dirty="0"/>
          </a:p>
          <a:p>
            <a:endParaRPr lang="en-GB" dirty="0"/>
          </a:p>
        </p:txBody>
      </p:sp>
      <p:sp>
        <p:nvSpPr>
          <p:cNvPr id="4" name="Pladsholder til slidenummer 3"/>
          <p:cNvSpPr>
            <a:spLocks noGrp="1"/>
          </p:cNvSpPr>
          <p:nvPr>
            <p:ph type="sldNum" sz="quarter" idx="10"/>
          </p:nvPr>
        </p:nvSpPr>
        <p:spPr/>
        <p:txBody>
          <a:bodyPr/>
          <a:lstStyle/>
          <a:p>
            <a:fld id="{4D376AE5-73CE-41F2-9773-DF3E4358FC45}" type="slidenum">
              <a:rPr lang="en-GB" smtClean="0"/>
              <a:t>27</a:t>
            </a:fld>
            <a:endParaRPr lang="en-GB" dirty="0"/>
          </a:p>
        </p:txBody>
      </p:sp>
    </p:spTree>
    <p:extLst>
      <p:ext uri="{BB962C8B-B14F-4D97-AF65-F5344CB8AC3E}">
        <p14:creationId xmlns:p14="http://schemas.microsoft.com/office/powerpoint/2010/main" val="351402057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en-GB" dirty="0"/>
          </a:p>
          <a:p>
            <a:endParaRPr lang="en-GB" dirty="0"/>
          </a:p>
        </p:txBody>
      </p:sp>
      <p:sp>
        <p:nvSpPr>
          <p:cNvPr id="4" name="Pladsholder til slidenummer 3"/>
          <p:cNvSpPr>
            <a:spLocks noGrp="1"/>
          </p:cNvSpPr>
          <p:nvPr>
            <p:ph type="sldNum" sz="quarter" idx="10"/>
          </p:nvPr>
        </p:nvSpPr>
        <p:spPr/>
        <p:txBody>
          <a:bodyPr/>
          <a:lstStyle/>
          <a:p>
            <a:fld id="{4D376AE5-73CE-41F2-9773-DF3E4358FC45}" type="slidenum">
              <a:rPr lang="en-GB" smtClean="0"/>
              <a:t>28</a:t>
            </a:fld>
            <a:endParaRPr lang="en-GB" dirty="0"/>
          </a:p>
        </p:txBody>
      </p:sp>
    </p:spTree>
    <p:extLst>
      <p:ext uri="{BB962C8B-B14F-4D97-AF65-F5344CB8AC3E}">
        <p14:creationId xmlns:p14="http://schemas.microsoft.com/office/powerpoint/2010/main" val="131889268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en-GB" dirty="0"/>
          </a:p>
          <a:p>
            <a:endParaRPr lang="en-GB" dirty="0"/>
          </a:p>
        </p:txBody>
      </p:sp>
      <p:sp>
        <p:nvSpPr>
          <p:cNvPr id="4" name="Pladsholder til slidenummer 3"/>
          <p:cNvSpPr>
            <a:spLocks noGrp="1"/>
          </p:cNvSpPr>
          <p:nvPr>
            <p:ph type="sldNum" sz="quarter" idx="10"/>
          </p:nvPr>
        </p:nvSpPr>
        <p:spPr/>
        <p:txBody>
          <a:bodyPr/>
          <a:lstStyle/>
          <a:p>
            <a:fld id="{4D376AE5-73CE-41F2-9773-DF3E4358FC45}" type="slidenum">
              <a:rPr lang="en-GB" smtClean="0"/>
              <a:t>29</a:t>
            </a:fld>
            <a:endParaRPr lang="en-GB" dirty="0"/>
          </a:p>
        </p:txBody>
      </p:sp>
    </p:spTree>
    <p:extLst>
      <p:ext uri="{BB962C8B-B14F-4D97-AF65-F5344CB8AC3E}">
        <p14:creationId xmlns:p14="http://schemas.microsoft.com/office/powerpoint/2010/main" val="15444988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en-GB" dirty="0"/>
          </a:p>
        </p:txBody>
      </p:sp>
      <p:sp>
        <p:nvSpPr>
          <p:cNvPr id="4" name="Pladsholder til slidenummer 3"/>
          <p:cNvSpPr>
            <a:spLocks noGrp="1"/>
          </p:cNvSpPr>
          <p:nvPr>
            <p:ph type="sldNum" sz="quarter" idx="10"/>
          </p:nvPr>
        </p:nvSpPr>
        <p:spPr/>
        <p:txBody>
          <a:bodyPr/>
          <a:lstStyle/>
          <a:p>
            <a:fld id="{4D376AE5-73CE-41F2-9773-DF3E4358FC45}" type="slidenum">
              <a:rPr lang="en-GB" smtClean="0"/>
              <a:t>3</a:t>
            </a:fld>
            <a:endParaRPr lang="en-GB" dirty="0"/>
          </a:p>
        </p:txBody>
      </p:sp>
    </p:spTree>
    <p:extLst>
      <p:ext uri="{BB962C8B-B14F-4D97-AF65-F5344CB8AC3E}">
        <p14:creationId xmlns:p14="http://schemas.microsoft.com/office/powerpoint/2010/main" val="365512368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en-GB" dirty="0"/>
          </a:p>
          <a:p>
            <a:endParaRPr lang="en-GB" dirty="0"/>
          </a:p>
        </p:txBody>
      </p:sp>
      <p:sp>
        <p:nvSpPr>
          <p:cNvPr id="4" name="Pladsholder til slidenummer 3"/>
          <p:cNvSpPr>
            <a:spLocks noGrp="1"/>
          </p:cNvSpPr>
          <p:nvPr>
            <p:ph type="sldNum" sz="quarter" idx="10"/>
          </p:nvPr>
        </p:nvSpPr>
        <p:spPr/>
        <p:txBody>
          <a:bodyPr/>
          <a:lstStyle/>
          <a:p>
            <a:fld id="{4D376AE5-73CE-41F2-9773-DF3E4358FC45}" type="slidenum">
              <a:rPr lang="en-GB" smtClean="0"/>
              <a:t>30</a:t>
            </a:fld>
            <a:endParaRPr lang="en-GB" dirty="0"/>
          </a:p>
        </p:txBody>
      </p:sp>
    </p:spTree>
    <p:extLst>
      <p:ext uri="{BB962C8B-B14F-4D97-AF65-F5344CB8AC3E}">
        <p14:creationId xmlns:p14="http://schemas.microsoft.com/office/powerpoint/2010/main" val="304561846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en-GB" dirty="0"/>
          </a:p>
          <a:p>
            <a:endParaRPr lang="en-GB" dirty="0"/>
          </a:p>
        </p:txBody>
      </p:sp>
      <p:sp>
        <p:nvSpPr>
          <p:cNvPr id="4" name="Pladsholder til slidenummer 3"/>
          <p:cNvSpPr>
            <a:spLocks noGrp="1"/>
          </p:cNvSpPr>
          <p:nvPr>
            <p:ph type="sldNum" sz="quarter" idx="10"/>
          </p:nvPr>
        </p:nvSpPr>
        <p:spPr/>
        <p:txBody>
          <a:bodyPr/>
          <a:lstStyle/>
          <a:p>
            <a:fld id="{4D376AE5-73CE-41F2-9773-DF3E4358FC45}" type="slidenum">
              <a:rPr lang="en-GB" smtClean="0"/>
              <a:t>31</a:t>
            </a:fld>
            <a:endParaRPr lang="en-GB" dirty="0"/>
          </a:p>
        </p:txBody>
      </p:sp>
    </p:spTree>
    <p:extLst>
      <p:ext uri="{BB962C8B-B14F-4D97-AF65-F5344CB8AC3E}">
        <p14:creationId xmlns:p14="http://schemas.microsoft.com/office/powerpoint/2010/main" val="164757499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en-GB" dirty="0"/>
          </a:p>
          <a:p>
            <a:endParaRPr lang="en-GB" dirty="0"/>
          </a:p>
        </p:txBody>
      </p:sp>
      <p:sp>
        <p:nvSpPr>
          <p:cNvPr id="4" name="Pladsholder til slidenummer 3"/>
          <p:cNvSpPr>
            <a:spLocks noGrp="1"/>
          </p:cNvSpPr>
          <p:nvPr>
            <p:ph type="sldNum" sz="quarter" idx="10"/>
          </p:nvPr>
        </p:nvSpPr>
        <p:spPr/>
        <p:txBody>
          <a:bodyPr/>
          <a:lstStyle/>
          <a:p>
            <a:fld id="{4D376AE5-73CE-41F2-9773-DF3E4358FC45}" type="slidenum">
              <a:rPr lang="en-GB" smtClean="0"/>
              <a:t>32</a:t>
            </a:fld>
            <a:endParaRPr lang="en-GB" dirty="0"/>
          </a:p>
        </p:txBody>
      </p:sp>
    </p:spTree>
    <p:extLst>
      <p:ext uri="{BB962C8B-B14F-4D97-AF65-F5344CB8AC3E}">
        <p14:creationId xmlns:p14="http://schemas.microsoft.com/office/powerpoint/2010/main" val="196403586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en-GB" dirty="0"/>
          </a:p>
          <a:p>
            <a:endParaRPr lang="en-GB" dirty="0"/>
          </a:p>
        </p:txBody>
      </p:sp>
      <p:sp>
        <p:nvSpPr>
          <p:cNvPr id="4" name="Pladsholder til slidenummer 3"/>
          <p:cNvSpPr>
            <a:spLocks noGrp="1"/>
          </p:cNvSpPr>
          <p:nvPr>
            <p:ph type="sldNum" sz="quarter" idx="10"/>
          </p:nvPr>
        </p:nvSpPr>
        <p:spPr/>
        <p:txBody>
          <a:bodyPr/>
          <a:lstStyle/>
          <a:p>
            <a:fld id="{4D376AE5-73CE-41F2-9773-DF3E4358FC45}" type="slidenum">
              <a:rPr lang="en-GB" smtClean="0"/>
              <a:t>33</a:t>
            </a:fld>
            <a:endParaRPr lang="en-GB" dirty="0"/>
          </a:p>
        </p:txBody>
      </p:sp>
    </p:spTree>
    <p:extLst>
      <p:ext uri="{BB962C8B-B14F-4D97-AF65-F5344CB8AC3E}">
        <p14:creationId xmlns:p14="http://schemas.microsoft.com/office/powerpoint/2010/main" val="370910288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en-GB" dirty="0"/>
          </a:p>
          <a:p>
            <a:endParaRPr lang="en-GB" dirty="0"/>
          </a:p>
        </p:txBody>
      </p:sp>
      <p:sp>
        <p:nvSpPr>
          <p:cNvPr id="4" name="Pladsholder til slidenummer 3"/>
          <p:cNvSpPr>
            <a:spLocks noGrp="1"/>
          </p:cNvSpPr>
          <p:nvPr>
            <p:ph type="sldNum" sz="quarter" idx="10"/>
          </p:nvPr>
        </p:nvSpPr>
        <p:spPr/>
        <p:txBody>
          <a:bodyPr/>
          <a:lstStyle/>
          <a:p>
            <a:fld id="{4D376AE5-73CE-41F2-9773-DF3E4358FC45}" type="slidenum">
              <a:rPr lang="en-GB" smtClean="0"/>
              <a:t>34</a:t>
            </a:fld>
            <a:endParaRPr lang="en-GB" dirty="0"/>
          </a:p>
        </p:txBody>
      </p:sp>
    </p:spTree>
    <p:extLst>
      <p:ext uri="{BB962C8B-B14F-4D97-AF65-F5344CB8AC3E}">
        <p14:creationId xmlns:p14="http://schemas.microsoft.com/office/powerpoint/2010/main" val="187804753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en-GB" dirty="0"/>
          </a:p>
          <a:p>
            <a:endParaRPr lang="en-GB" dirty="0"/>
          </a:p>
        </p:txBody>
      </p:sp>
      <p:sp>
        <p:nvSpPr>
          <p:cNvPr id="4" name="Pladsholder til slidenummer 3"/>
          <p:cNvSpPr>
            <a:spLocks noGrp="1"/>
          </p:cNvSpPr>
          <p:nvPr>
            <p:ph type="sldNum" sz="quarter" idx="10"/>
          </p:nvPr>
        </p:nvSpPr>
        <p:spPr/>
        <p:txBody>
          <a:bodyPr/>
          <a:lstStyle/>
          <a:p>
            <a:fld id="{4D376AE5-73CE-41F2-9773-DF3E4358FC45}" type="slidenum">
              <a:rPr lang="en-GB" smtClean="0"/>
              <a:t>35</a:t>
            </a:fld>
            <a:endParaRPr lang="en-GB" dirty="0"/>
          </a:p>
        </p:txBody>
      </p:sp>
    </p:spTree>
    <p:extLst>
      <p:ext uri="{BB962C8B-B14F-4D97-AF65-F5344CB8AC3E}">
        <p14:creationId xmlns:p14="http://schemas.microsoft.com/office/powerpoint/2010/main" val="93153180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en-GB" dirty="0"/>
          </a:p>
          <a:p>
            <a:endParaRPr lang="en-GB" dirty="0"/>
          </a:p>
        </p:txBody>
      </p:sp>
      <p:sp>
        <p:nvSpPr>
          <p:cNvPr id="4" name="Pladsholder til slidenummer 3"/>
          <p:cNvSpPr>
            <a:spLocks noGrp="1"/>
          </p:cNvSpPr>
          <p:nvPr>
            <p:ph type="sldNum" sz="quarter" idx="10"/>
          </p:nvPr>
        </p:nvSpPr>
        <p:spPr/>
        <p:txBody>
          <a:bodyPr/>
          <a:lstStyle/>
          <a:p>
            <a:fld id="{4D376AE5-73CE-41F2-9773-DF3E4358FC45}" type="slidenum">
              <a:rPr lang="en-GB" smtClean="0"/>
              <a:t>36</a:t>
            </a:fld>
            <a:endParaRPr lang="en-GB" dirty="0"/>
          </a:p>
        </p:txBody>
      </p:sp>
    </p:spTree>
    <p:extLst>
      <p:ext uri="{BB962C8B-B14F-4D97-AF65-F5344CB8AC3E}">
        <p14:creationId xmlns:p14="http://schemas.microsoft.com/office/powerpoint/2010/main" val="32420128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en-GB" dirty="0"/>
          </a:p>
          <a:p>
            <a:endParaRPr lang="en-GB" dirty="0"/>
          </a:p>
        </p:txBody>
      </p:sp>
      <p:sp>
        <p:nvSpPr>
          <p:cNvPr id="4" name="Pladsholder til slidenummer 3"/>
          <p:cNvSpPr>
            <a:spLocks noGrp="1"/>
          </p:cNvSpPr>
          <p:nvPr>
            <p:ph type="sldNum" sz="quarter" idx="10"/>
          </p:nvPr>
        </p:nvSpPr>
        <p:spPr/>
        <p:txBody>
          <a:bodyPr/>
          <a:lstStyle/>
          <a:p>
            <a:fld id="{4D376AE5-73CE-41F2-9773-DF3E4358FC45}" type="slidenum">
              <a:rPr lang="en-GB" smtClean="0"/>
              <a:t>37</a:t>
            </a:fld>
            <a:endParaRPr lang="en-GB" dirty="0"/>
          </a:p>
        </p:txBody>
      </p:sp>
    </p:spTree>
    <p:extLst>
      <p:ext uri="{BB962C8B-B14F-4D97-AF65-F5344CB8AC3E}">
        <p14:creationId xmlns:p14="http://schemas.microsoft.com/office/powerpoint/2010/main" val="245414211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en-GB" dirty="0"/>
          </a:p>
          <a:p>
            <a:endParaRPr lang="en-GB" dirty="0"/>
          </a:p>
        </p:txBody>
      </p:sp>
      <p:sp>
        <p:nvSpPr>
          <p:cNvPr id="4" name="Pladsholder til slidenummer 3"/>
          <p:cNvSpPr>
            <a:spLocks noGrp="1"/>
          </p:cNvSpPr>
          <p:nvPr>
            <p:ph type="sldNum" sz="quarter" idx="10"/>
          </p:nvPr>
        </p:nvSpPr>
        <p:spPr/>
        <p:txBody>
          <a:bodyPr/>
          <a:lstStyle/>
          <a:p>
            <a:fld id="{4D376AE5-73CE-41F2-9773-DF3E4358FC45}" type="slidenum">
              <a:rPr lang="en-GB" smtClean="0"/>
              <a:t>38</a:t>
            </a:fld>
            <a:endParaRPr lang="en-GB" dirty="0"/>
          </a:p>
        </p:txBody>
      </p:sp>
    </p:spTree>
    <p:extLst>
      <p:ext uri="{BB962C8B-B14F-4D97-AF65-F5344CB8AC3E}">
        <p14:creationId xmlns:p14="http://schemas.microsoft.com/office/powerpoint/2010/main" val="371348252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en-GB" dirty="0"/>
          </a:p>
          <a:p>
            <a:endParaRPr lang="en-GB" dirty="0"/>
          </a:p>
        </p:txBody>
      </p:sp>
      <p:sp>
        <p:nvSpPr>
          <p:cNvPr id="4" name="Pladsholder til slidenummer 3"/>
          <p:cNvSpPr>
            <a:spLocks noGrp="1"/>
          </p:cNvSpPr>
          <p:nvPr>
            <p:ph type="sldNum" sz="quarter" idx="10"/>
          </p:nvPr>
        </p:nvSpPr>
        <p:spPr/>
        <p:txBody>
          <a:bodyPr/>
          <a:lstStyle/>
          <a:p>
            <a:fld id="{4D376AE5-73CE-41F2-9773-DF3E4358FC45}" type="slidenum">
              <a:rPr lang="en-GB" smtClean="0"/>
              <a:t>39</a:t>
            </a:fld>
            <a:endParaRPr lang="en-GB" dirty="0"/>
          </a:p>
        </p:txBody>
      </p:sp>
    </p:spTree>
    <p:extLst>
      <p:ext uri="{BB962C8B-B14F-4D97-AF65-F5344CB8AC3E}">
        <p14:creationId xmlns:p14="http://schemas.microsoft.com/office/powerpoint/2010/main" val="1687273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en-GB" dirty="0"/>
          </a:p>
        </p:txBody>
      </p:sp>
      <p:sp>
        <p:nvSpPr>
          <p:cNvPr id="4" name="Pladsholder til slidenummer 3"/>
          <p:cNvSpPr>
            <a:spLocks noGrp="1"/>
          </p:cNvSpPr>
          <p:nvPr>
            <p:ph type="sldNum" sz="quarter" idx="10"/>
          </p:nvPr>
        </p:nvSpPr>
        <p:spPr/>
        <p:txBody>
          <a:bodyPr/>
          <a:lstStyle/>
          <a:p>
            <a:fld id="{4D376AE5-73CE-41F2-9773-DF3E4358FC45}" type="slidenum">
              <a:rPr lang="en-GB" smtClean="0"/>
              <a:t>4</a:t>
            </a:fld>
            <a:endParaRPr lang="en-GB" dirty="0"/>
          </a:p>
        </p:txBody>
      </p:sp>
    </p:spTree>
    <p:extLst>
      <p:ext uri="{BB962C8B-B14F-4D97-AF65-F5344CB8AC3E}">
        <p14:creationId xmlns:p14="http://schemas.microsoft.com/office/powerpoint/2010/main" val="2579623827"/>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en-GB" dirty="0"/>
          </a:p>
          <a:p>
            <a:endParaRPr lang="en-GB" dirty="0"/>
          </a:p>
        </p:txBody>
      </p:sp>
      <p:sp>
        <p:nvSpPr>
          <p:cNvPr id="4" name="Pladsholder til slidenummer 3"/>
          <p:cNvSpPr>
            <a:spLocks noGrp="1"/>
          </p:cNvSpPr>
          <p:nvPr>
            <p:ph type="sldNum" sz="quarter" idx="10"/>
          </p:nvPr>
        </p:nvSpPr>
        <p:spPr/>
        <p:txBody>
          <a:bodyPr/>
          <a:lstStyle/>
          <a:p>
            <a:fld id="{4D376AE5-73CE-41F2-9773-DF3E4358FC45}" type="slidenum">
              <a:rPr lang="en-GB" smtClean="0"/>
              <a:t>40</a:t>
            </a:fld>
            <a:endParaRPr lang="en-GB" dirty="0"/>
          </a:p>
        </p:txBody>
      </p:sp>
    </p:spTree>
    <p:extLst>
      <p:ext uri="{BB962C8B-B14F-4D97-AF65-F5344CB8AC3E}">
        <p14:creationId xmlns:p14="http://schemas.microsoft.com/office/powerpoint/2010/main" val="3359987193"/>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en-GB" dirty="0"/>
          </a:p>
          <a:p>
            <a:endParaRPr lang="en-GB" dirty="0"/>
          </a:p>
        </p:txBody>
      </p:sp>
      <p:sp>
        <p:nvSpPr>
          <p:cNvPr id="4" name="Pladsholder til slidenummer 3"/>
          <p:cNvSpPr>
            <a:spLocks noGrp="1"/>
          </p:cNvSpPr>
          <p:nvPr>
            <p:ph type="sldNum" sz="quarter" idx="10"/>
          </p:nvPr>
        </p:nvSpPr>
        <p:spPr/>
        <p:txBody>
          <a:bodyPr/>
          <a:lstStyle/>
          <a:p>
            <a:fld id="{4D376AE5-73CE-41F2-9773-DF3E4358FC45}" type="slidenum">
              <a:rPr lang="en-GB" smtClean="0"/>
              <a:t>41</a:t>
            </a:fld>
            <a:endParaRPr lang="en-GB" dirty="0"/>
          </a:p>
        </p:txBody>
      </p:sp>
    </p:spTree>
    <p:extLst>
      <p:ext uri="{BB962C8B-B14F-4D97-AF65-F5344CB8AC3E}">
        <p14:creationId xmlns:p14="http://schemas.microsoft.com/office/powerpoint/2010/main" val="867192618"/>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en-GB" dirty="0"/>
          </a:p>
          <a:p>
            <a:endParaRPr lang="en-GB" dirty="0"/>
          </a:p>
        </p:txBody>
      </p:sp>
      <p:sp>
        <p:nvSpPr>
          <p:cNvPr id="4" name="Pladsholder til slidenummer 3"/>
          <p:cNvSpPr>
            <a:spLocks noGrp="1"/>
          </p:cNvSpPr>
          <p:nvPr>
            <p:ph type="sldNum" sz="quarter" idx="10"/>
          </p:nvPr>
        </p:nvSpPr>
        <p:spPr/>
        <p:txBody>
          <a:bodyPr/>
          <a:lstStyle/>
          <a:p>
            <a:fld id="{4D376AE5-73CE-41F2-9773-DF3E4358FC45}" type="slidenum">
              <a:rPr lang="en-GB" smtClean="0"/>
              <a:t>42</a:t>
            </a:fld>
            <a:endParaRPr lang="en-GB" dirty="0"/>
          </a:p>
        </p:txBody>
      </p:sp>
    </p:spTree>
    <p:extLst>
      <p:ext uri="{BB962C8B-B14F-4D97-AF65-F5344CB8AC3E}">
        <p14:creationId xmlns:p14="http://schemas.microsoft.com/office/powerpoint/2010/main" val="341920280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en-GB" dirty="0"/>
          </a:p>
          <a:p>
            <a:endParaRPr lang="en-GB" dirty="0"/>
          </a:p>
        </p:txBody>
      </p:sp>
      <p:sp>
        <p:nvSpPr>
          <p:cNvPr id="4" name="Pladsholder til slidenummer 3"/>
          <p:cNvSpPr>
            <a:spLocks noGrp="1"/>
          </p:cNvSpPr>
          <p:nvPr>
            <p:ph type="sldNum" sz="quarter" idx="10"/>
          </p:nvPr>
        </p:nvSpPr>
        <p:spPr/>
        <p:txBody>
          <a:bodyPr/>
          <a:lstStyle/>
          <a:p>
            <a:fld id="{4D376AE5-73CE-41F2-9773-DF3E4358FC45}" type="slidenum">
              <a:rPr lang="en-GB" smtClean="0"/>
              <a:t>43</a:t>
            </a:fld>
            <a:endParaRPr lang="en-GB" dirty="0"/>
          </a:p>
        </p:txBody>
      </p:sp>
    </p:spTree>
    <p:extLst>
      <p:ext uri="{BB962C8B-B14F-4D97-AF65-F5344CB8AC3E}">
        <p14:creationId xmlns:p14="http://schemas.microsoft.com/office/powerpoint/2010/main" val="1254060915"/>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en-GB" dirty="0"/>
          </a:p>
          <a:p>
            <a:endParaRPr lang="en-GB" dirty="0"/>
          </a:p>
        </p:txBody>
      </p:sp>
      <p:sp>
        <p:nvSpPr>
          <p:cNvPr id="4" name="Pladsholder til slidenummer 3"/>
          <p:cNvSpPr>
            <a:spLocks noGrp="1"/>
          </p:cNvSpPr>
          <p:nvPr>
            <p:ph type="sldNum" sz="quarter" idx="10"/>
          </p:nvPr>
        </p:nvSpPr>
        <p:spPr/>
        <p:txBody>
          <a:bodyPr/>
          <a:lstStyle/>
          <a:p>
            <a:fld id="{4D376AE5-73CE-41F2-9773-DF3E4358FC45}" type="slidenum">
              <a:rPr lang="en-GB" smtClean="0"/>
              <a:t>44</a:t>
            </a:fld>
            <a:endParaRPr lang="en-GB" dirty="0"/>
          </a:p>
        </p:txBody>
      </p:sp>
    </p:spTree>
    <p:extLst>
      <p:ext uri="{BB962C8B-B14F-4D97-AF65-F5344CB8AC3E}">
        <p14:creationId xmlns:p14="http://schemas.microsoft.com/office/powerpoint/2010/main" val="32973405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en-GB" dirty="0"/>
          </a:p>
        </p:txBody>
      </p:sp>
      <p:sp>
        <p:nvSpPr>
          <p:cNvPr id="4" name="Pladsholder til slidenummer 3"/>
          <p:cNvSpPr>
            <a:spLocks noGrp="1"/>
          </p:cNvSpPr>
          <p:nvPr>
            <p:ph type="sldNum" sz="quarter" idx="10"/>
          </p:nvPr>
        </p:nvSpPr>
        <p:spPr/>
        <p:txBody>
          <a:bodyPr/>
          <a:lstStyle/>
          <a:p>
            <a:fld id="{4D376AE5-73CE-41F2-9773-DF3E4358FC45}" type="slidenum">
              <a:rPr lang="en-GB" smtClean="0"/>
              <a:t>5</a:t>
            </a:fld>
            <a:endParaRPr lang="en-GB" dirty="0"/>
          </a:p>
        </p:txBody>
      </p:sp>
    </p:spTree>
    <p:extLst>
      <p:ext uri="{BB962C8B-B14F-4D97-AF65-F5344CB8AC3E}">
        <p14:creationId xmlns:p14="http://schemas.microsoft.com/office/powerpoint/2010/main" val="14375480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en-GB" dirty="0"/>
          </a:p>
        </p:txBody>
      </p:sp>
      <p:sp>
        <p:nvSpPr>
          <p:cNvPr id="4" name="Pladsholder til slidenummer 3"/>
          <p:cNvSpPr>
            <a:spLocks noGrp="1"/>
          </p:cNvSpPr>
          <p:nvPr>
            <p:ph type="sldNum" sz="quarter" idx="10"/>
          </p:nvPr>
        </p:nvSpPr>
        <p:spPr/>
        <p:txBody>
          <a:bodyPr/>
          <a:lstStyle/>
          <a:p>
            <a:fld id="{4D376AE5-73CE-41F2-9773-DF3E4358FC45}" type="slidenum">
              <a:rPr lang="en-GB" smtClean="0"/>
              <a:t>6</a:t>
            </a:fld>
            <a:endParaRPr lang="en-GB" dirty="0"/>
          </a:p>
        </p:txBody>
      </p:sp>
    </p:spTree>
    <p:extLst>
      <p:ext uri="{BB962C8B-B14F-4D97-AF65-F5344CB8AC3E}">
        <p14:creationId xmlns:p14="http://schemas.microsoft.com/office/powerpoint/2010/main" val="20778683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en-GB" dirty="0"/>
          </a:p>
        </p:txBody>
      </p:sp>
      <p:sp>
        <p:nvSpPr>
          <p:cNvPr id="4" name="Pladsholder til slidenummer 3"/>
          <p:cNvSpPr>
            <a:spLocks noGrp="1"/>
          </p:cNvSpPr>
          <p:nvPr>
            <p:ph type="sldNum" sz="quarter" idx="10"/>
          </p:nvPr>
        </p:nvSpPr>
        <p:spPr/>
        <p:txBody>
          <a:bodyPr/>
          <a:lstStyle/>
          <a:p>
            <a:fld id="{4D376AE5-73CE-41F2-9773-DF3E4358FC45}" type="slidenum">
              <a:rPr lang="en-GB" smtClean="0"/>
              <a:t>7</a:t>
            </a:fld>
            <a:endParaRPr lang="en-GB" dirty="0"/>
          </a:p>
        </p:txBody>
      </p:sp>
    </p:spTree>
    <p:extLst>
      <p:ext uri="{BB962C8B-B14F-4D97-AF65-F5344CB8AC3E}">
        <p14:creationId xmlns:p14="http://schemas.microsoft.com/office/powerpoint/2010/main" val="19033093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en-GB" dirty="0"/>
          </a:p>
        </p:txBody>
      </p:sp>
      <p:sp>
        <p:nvSpPr>
          <p:cNvPr id="4" name="Pladsholder til slidenummer 3"/>
          <p:cNvSpPr>
            <a:spLocks noGrp="1"/>
          </p:cNvSpPr>
          <p:nvPr>
            <p:ph type="sldNum" sz="quarter" idx="10"/>
          </p:nvPr>
        </p:nvSpPr>
        <p:spPr/>
        <p:txBody>
          <a:bodyPr/>
          <a:lstStyle/>
          <a:p>
            <a:fld id="{4D376AE5-73CE-41F2-9773-DF3E4358FC45}" type="slidenum">
              <a:rPr lang="en-GB" smtClean="0"/>
              <a:t>8</a:t>
            </a:fld>
            <a:endParaRPr lang="en-GB" dirty="0"/>
          </a:p>
        </p:txBody>
      </p:sp>
    </p:spTree>
    <p:extLst>
      <p:ext uri="{BB962C8B-B14F-4D97-AF65-F5344CB8AC3E}">
        <p14:creationId xmlns:p14="http://schemas.microsoft.com/office/powerpoint/2010/main" val="24283171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en-GB" dirty="0"/>
          </a:p>
          <a:p>
            <a:r>
              <a:rPr lang="en-GB" dirty="0"/>
              <a:t>It is important to remark that a long range of information scientist consider this hierarchy to be a myth</a:t>
            </a:r>
          </a:p>
        </p:txBody>
      </p:sp>
      <p:sp>
        <p:nvSpPr>
          <p:cNvPr id="4" name="Pladsholder til slidenummer 3"/>
          <p:cNvSpPr>
            <a:spLocks noGrp="1"/>
          </p:cNvSpPr>
          <p:nvPr>
            <p:ph type="sldNum" sz="quarter" idx="10"/>
          </p:nvPr>
        </p:nvSpPr>
        <p:spPr/>
        <p:txBody>
          <a:bodyPr/>
          <a:lstStyle/>
          <a:p>
            <a:fld id="{4D376AE5-73CE-41F2-9773-DF3E4358FC45}" type="slidenum">
              <a:rPr lang="en-GB" smtClean="0"/>
              <a:t>9</a:t>
            </a:fld>
            <a:endParaRPr lang="en-GB" dirty="0"/>
          </a:p>
        </p:txBody>
      </p:sp>
    </p:spTree>
    <p:extLst>
      <p:ext uri="{BB962C8B-B14F-4D97-AF65-F5344CB8AC3E}">
        <p14:creationId xmlns:p14="http://schemas.microsoft.com/office/powerpoint/2010/main" val="9149238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GB" dirty="0" err="1"/>
              <a:t>Klik</a:t>
            </a:r>
            <a:r>
              <a:rPr lang="en-GB" dirty="0"/>
              <a:t> for at </a:t>
            </a:r>
            <a:r>
              <a:rPr lang="en-GB" dirty="0" err="1"/>
              <a:t>redigere</a:t>
            </a:r>
            <a:r>
              <a:rPr lang="en-GB" dirty="0"/>
              <a:t> </a:t>
            </a:r>
            <a:r>
              <a:rPr lang="en-GB" dirty="0" err="1"/>
              <a:t>i</a:t>
            </a:r>
            <a:r>
              <a:rPr lang="en-GB" dirty="0"/>
              <a:t> master</a:t>
            </a:r>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err="1"/>
              <a:t>Klik</a:t>
            </a:r>
            <a:r>
              <a:rPr lang="en-GB" dirty="0"/>
              <a:t> for at </a:t>
            </a:r>
            <a:r>
              <a:rPr lang="en-GB" dirty="0" err="1"/>
              <a:t>redigere</a:t>
            </a:r>
            <a:r>
              <a:rPr lang="en-GB" dirty="0"/>
              <a:t> </a:t>
            </a:r>
            <a:r>
              <a:rPr lang="en-GB" dirty="0" err="1"/>
              <a:t>i</a:t>
            </a:r>
            <a:r>
              <a:rPr lang="en-GB" dirty="0"/>
              <a:t> master</a:t>
            </a:r>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FD32E463-2EC9-4242-85BC-4C5FAC28B835}" type="datetime1">
              <a:rPr lang="en-GB" smtClean="0"/>
              <a:t>21/06/2018</a:t>
            </a:fld>
            <a:endParaRPr lang="en-GB"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GB"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GB" smtClean="0"/>
              <a:pPr/>
              <a:t>‹nr.›</a:t>
            </a:fld>
            <a:endParaRPr lang="en-GB"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txBody>
            <a:bodyPr/>
            <a:lstStyle/>
            <a:p>
              <a:endParaRPr lang="en-GB" dirty="0"/>
            </a:p>
          </p:txBody>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txBody>
            <a:bodyPr/>
            <a:lstStyle/>
            <a:p>
              <a:endParaRPr lang="en-GB" dirty="0"/>
            </a:p>
          </p:txBody>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a:t>Klik</a:t>
            </a:r>
            <a:r>
              <a:rPr lang="en-GB" dirty="0"/>
              <a:t> for at </a:t>
            </a:r>
            <a:r>
              <a:rPr lang="en-GB" dirty="0" err="1"/>
              <a:t>redigere</a:t>
            </a:r>
            <a:r>
              <a:rPr lang="en-GB" dirty="0"/>
              <a:t> </a:t>
            </a:r>
            <a:r>
              <a:rPr lang="en-GB" dirty="0" err="1"/>
              <a:t>i</a:t>
            </a:r>
            <a:r>
              <a:rPr lang="en-GB" dirty="0"/>
              <a:t> master</a:t>
            </a:r>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GB" dirty="0" err="1"/>
              <a:t>Klik</a:t>
            </a:r>
            <a:r>
              <a:rPr lang="en-GB" dirty="0"/>
              <a:t> for at </a:t>
            </a:r>
            <a:r>
              <a:rPr lang="en-GB" dirty="0" err="1"/>
              <a:t>redigere</a:t>
            </a:r>
            <a:r>
              <a:rPr lang="en-GB" dirty="0"/>
              <a:t> </a:t>
            </a:r>
            <a:r>
              <a:rPr lang="en-GB" dirty="0" err="1"/>
              <a:t>i</a:t>
            </a:r>
            <a:r>
              <a:rPr lang="en-GB" dirty="0"/>
              <a:t> master</a:t>
            </a:r>
          </a:p>
          <a:p>
            <a:pPr lvl="1"/>
            <a:r>
              <a:rPr lang="en-GB" dirty="0" err="1"/>
              <a:t>Andet</a:t>
            </a:r>
            <a:r>
              <a:rPr lang="en-GB" dirty="0"/>
              <a:t> </a:t>
            </a:r>
            <a:r>
              <a:rPr lang="en-GB" dirty="0" err="1"/>
              <a:t>niveau</a:t>
            </a:r>
            <a:endParaRPr lang="en-GB" dirty="0"/>
          </a:p>
          <a:p>
            <a:pPr lvl="2"/>
            <a:r>
              <a:rPr lang="en-GB" dirty="0" err="1"/>
              <a:t>Tredje</a:t>
            </a:r>
            <a:r>
              <a:rPr lang="en-GB" dirty="0"/>
              <a:t> </a:t>
            </a:r>
            <a:r>
              <a:rPr lang="en-GB" dirty="0" err="1"/>
              <a:t>niveau</a:t>
            </a:r>
            <a:endParaRPr lang="en-GB" dirty="0"/>
          </a:p>
          <a:p>
            <a:pPr lvl="3"/>
            <a:r>
              <a:rPr lang="en-GB" dirty="0" err="1"/>
              <a:t>Fjerde</a:t>
            </a:r>
            <a:r>
              <a:rPr lang="en-GB" dirty="0"/>
              <a:t> </a:t>
            </a:r>
            <a:r>
              <a:rPr lang="en-GB" dirty="0" err="1"/>
              <a:t>niveau</a:t>
            </a:r>
            <a:endParaRPr lang="en-GB" dirty="0"/>
          </a:p>
          <a:p>
            <a:pPr lvl="4"/>
            <a:r>
              <a:rPr lang="en-GB" dirty="0" err="1"/>
              <a:t>Femte</a:t>
            </a:r>
            <a:r>
              <a:rPr lang="en-GB" dirty="0"/>
              <a:t> </a:t>
            </a:r>
            <a:r>
              <a:rPr lang="en-GB" dirty="0" err="1"/>
              <a:t>niveau</a:t>
            </a:r>
            <a:endParaRPr lang="en-GB" dirty="0"/>
          </a:p>
        </p:txBody>
      </p:sp>
      <p:sp>
        <p:nvSpPr>
          <p:cNvPr id="4" name="Date Placeholder 3"/>
          <p:cNvSpPr>
            <a:spLocks noGrp="1"/>
          </p:cNvSpPr>
          <p:nvPr>
            <p:ph type="dt" sz="half" idx="10"/>
          </p:nvPr>
        </p:nvSpPr>
        <p:spPr/>
        <p:txBody>
          <a:bodyPr/>
          <a:lstStyle/>
          <a:p>
            <a:fld id="{53D1EDD2-7494-4004-9D9A-8835B73FC88F}" type="datetime1">
              <a:rPr lang="en-GB" smtClean="0"/>
              <a:t>21/06/2018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69E57DC2-970A-4B3E-BB1C-7A09969E49DF}" type="slidenum">
              <a:rPr lang="en-GB" smtClean="0"/>
              <a:t>‹nr.›</a:t>
            </a:fld>
            <a:endParaRPr lang="en-GB"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GB" dirty="0" err="1"/>
              <a:t>Klik</a:t>
            </a:r>
            <a:r>
              <a:rPr lang="en-GB" dirty="0"/>
              <a:t> for at </a:t>
            </a:r>
            <a:r>
              <a:rPr lang="en-GB" dirty="0" err="1"/>
              <a:t>redigere</a:t>
            </a:r>
            <a:r>
              <a:rPr lang="en-GB" dirty="0"/>
              <a:t> </a:t>
            </a:r>
            <a:r>
              <a:rPr lang="en-GB" dirty="0" err="1"/>
              <a:t>i</a:t>
            </a:r>
            <a:r>
              <a:rPr lang="en-GB" dirty="0"/>
              <a:t> master</a:t>
            </a:r>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GB" dirty="0" err="1"/>
              <a:t>Klik</a:t>
            </a:r>
            <a:r>
              <a:rPr lang="en-GB" dirty="0"/>
              <a:t> for at </a:t>
            </a:r>
            <a:r>
              <a:rPr lang="en-GB" dirty="0" err="1"/>
              <a:t>redigere</a:t>
            </a:r>
            <a:r>
              <a:rPr lang="en-GB" dirty="0"/>
              <a:t> </a:t>
            </a:r>
            <a:r>
              <a:rPr lang="en-GB" dirty="0" err="1"/>
              <a:t>i</a:t>
            </a:r>
            <a:r>
              <a:rPr lang="en-GB" dirty="0"/>
              <a:t> master</a:t>
            </a:r>
          </a:p>
          <a:p>
            <a:pPr lvl="1"/>
            <a:r>
              <a:rPr lang="en-GB" dirty="0" err="1"/>
              <a:t>Andet</a:t>
            </a:r>
            <a:r>
              <a:rPr lang="en-GB" dirty="0"/>
              <a:t> </a:t>
            </a:r>
            <a:r>
              <a:rPr lang="en-GB" dirty="0" err="1"/>
              <a:t>niveau</a:t>
            </a:r>
            <a:endParaRPr lang="en-GB" dirty="0"/>
          </a:p>
          <a:p>
            <a:pPr lvl="2"/>
            <a:r>
              <a:rPr lang="en-GB" dirty="0" err="1"/>
              <a:t>Tredje</a:t>
            </a:r>
            <a:r>
              <a:rPr lang="en-GB" dirty="0"/>
              <a:t> </a:t>
            </a:r>
            <a:r>
              <a:rPr lang="en-GB" dirty="0" err="1"/>
              <a:t>niveau</a:t>
            </a:r>
            <a:endParaRPr lang="en-GB" dirty="0"/>
          </a:p>
          <a:p>
            <a:pPr lvl="3"/>
            <a:r>
              <a:rPr lang="en-GB" dirty="0" err="1"/>
              <a:t>Fjerde</a:t>
            </a:r>
            <a:r>
              <a:rPr lang="en-GB" dirty="0"/>
              <a:t> </a:t>
            </a:r>
            <a:r>
              <a:rPr lang="en-GB" dirty="0" err="1"/>
              <a:t>niveau</a:t>
            </a:r>
            <a:endParaRPr lang="en-GB" dirty="0"/>
          </a:p>
          <a:p>
            <a:pPr lvl="4"/>
            <a:r>
              <a:rPr lang="en-GB" dirty="0" err="1"/>
              <a:t>Femte</a:t>
            </a:r>
            <a:r>
              <a:rPr lang="en-GB" dirty="0"/>
              <a:t> </a:t>
            </a:r>
            <a:r>
              <a:rPr lang="en-GB" dirty="0" err="1"/>
              <a:t>niveau</a:t>
            </a:r>
            <a:endParaRPr lang="en-GB" dirty="0"/>
          </a:p>
        </p:txBody>
      </p:sp>
      <p:sp>
        <p:nvSpPr>
          <p:cNvPr id="4" name="Date Placeholder 3"/>
          <p:cNvSpPr>
            <a:spLocks noGrp="1"/>
          </p:cNvSpPr>
          <p:nvPr>
            <p:ph type="dt" sz="half" idx="10"/>
          </p:nvPr>
        </p:nvSpPr>
        <p:spPr/>
        <p:txBody>
          <a:bodyPr/>
          <a:lstStyle/>
          <a:p>
            <a:fld id="{BC2979EB-F1DB-4B64-840C-02A6F8869B12}" type="datetime1">
              <a:rPr lang="en-GB" smtClean="0"/>
              <a:t>21/06/2018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69E57DC2-970A-4B3E-BB1C-7A09969E49DF}" type="slidenum">
              <a:rPr lang="en-GB" smtClean="0"/>
              <a:t>‹nr.›</a:t>
            </a:fld>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a:t>Klik</a:t>
            </a:r>
            <a:r>
              <a:rPr lang="en-GB" dirty="0"/>
              <a:t> for at </a:t>
            </a:r>
            <a:r>
              <a:rPr lang="en-GB" dirty="0" err="1"/>
              <a:t>redigere</a:t>
            </a:r>
            <a:r>
              <a:rPr lang="en-GB" dirty="0"/>
              <a:t> </a:t>
            </a:r>
            <a:r>
              <a:rPr lang="en-GB" dirty="0" err="1"/>
              <a:t>i</a:t>
            </a:r>
            <a:r>
              <a:rPr lang="en-GB" dirty="0"/>
              <a:t> master</a:t>
            </a:r>
          </a:p>
        </p:txBody>
      </p:sp>
      <p:sp>
        <p:nvSpPr>
          <p:cNvPr id="3" name="Content Placeholder 2"/>
          <p:cNvSpPr>
            <a:spLocks noGrp="1"/>
          </p:cNvSpPr>
          <p:nvPr>
            <p:ph idx="1"/>
          </p:nvPr>
        </p:nvSpPr>
        <p:spPr/>
        <p:txBody>
          <a:bodyPr/>
          <a:lstStyle/>
          <a:p>
            <a:pPr lvl="0"/>
            <a:r>
              <a:rPr lang="en-GB" dirty="0" err="1"/>
              <a:t>Klik</a:t>
            </a:r>
            <a:r>
              <a:rPr lang="en-GB" dirty="0"/>
              <a:t> for at </a:t>
            </a:r>
            <a:r>
              <a:rPr lang="en-GB" dirty="0" err="1"/>
              <a:t>redigere</a:t>
            </a:r>
            <a:r>
              <a:rPr lang="en-GB" dirty="0"/>
              <a:t> </a:t>
            </a:r>
            <a:r>
              <a:rPr lang="en-GB" dirty="0" err="1"/>
              <a:t>i</a:t>
            </a:r>
            <a:r>
              <a:rPr lang="en-GB" dirty="0"/>
              <a:t> master</a:t>
            </a:r>
          </a:p>
          <a:p>
            <a:pPr lvl="1"/>
            <a:r>
              <a:rPr lang="en-GB" dirty="0" err="1"/>
              <a:t>Andet</a:t>
            </a:r>
            <a:r>
              <a:rPr lang="en-GB" dirty="0"/>
              <a:t> </a:t>
            </a:r>
            <a:r>
              <a:rPr lang="en-GB" dirty="0" err="1"/>
              <a:t>niveau</a:t>
            </a:r>
            <a:endParaRPr lang="en-GB" dirty="0"/>
          </a:p>
          <a:p>
            <a:pPr lvl="2"/>
            <a:r>
              <a:rPr lang="en-GB" dirty="0" err="1"/>
              <a:t>Tredje</a:t>
            </a:r>
            <a:r>
              <a:rPr lang="en-GB" dirty="0"/>
              <a:t> </a:t>
            </a:r>
            <a:r>
              <a:rPr lang="en-GB" dirty="0" err="1"/>
              <a:t>niveau</a:t>
            </a:r>
            <a:endParaRPr lang="en-GB" dirty="0"/>
          </a:p>
          <a:p>
            <a:pPr lvl="3"/>
            <a:r>
              <a:rPr lang="en-GB" dirty="0" err="1"/>
              <a:t>Fjerde</a:t>
            </a:r>
            <a:r>
              <a:rPr lang="en-GB" dirty="0"/>
              <a:t> </a:t>
            </a:r>
            <a:r>
              <a:rPr lang="en-GB" dirty="0" err="1"/>
              <a:t>niveau</a:t>
            </a:r>
            <a:endParaRPr lang="en-GB" dirty="0"/>
          </a:p>
          <a:p>
            <a:pPr lvl="4"/>
            <a:r>
              <a:rPr lang="en-GB" dirty="0" err="1"/>
              <a:t>Femte</a:t>
            </a:r>
            <a:r>
              <a:rPr lang="en-GB" dirty="0"/>
              <a:t> </a:t>
            </a:r>
            <a:r>
              <a:rPr lang="en-GB" dirty="0" err="1"/>
              <a:t>niveau</a:t>
            </a:r>
            <a:endParaRPr lang="en-GB" dirty="0"/>
          </a:p>
        </p:txBody>
      </p:sp>
      <p:sp>
        <p:nvSpPr>
          <p:cNvPr id="4" name="Date Placeholder 3"/>
          <p:cNvSpPr>
            <a:spLocks noGrp="1"/>
          </p:cNvSpPr>
          <p:nvPr>
            <p:ph type="dt" sz="half" idx="10"/>
          </p:nvPr>
        </p:nvSpPr>
        <p:spPr/>
        <p:txBody>
          <a:bodyPr/>
          <a:lstStyle/>
          <a:p>
            <a:fld id="{5F8874B8-ACCA-4384-82A2-607885D2667A}" type="datetime1">
              <a:rPr lang="en-GB" smtClean="0"/>
              <a:t>21/06/2018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69E57DC2-970A-4B3E-BB1C-7A09969E49DF}" type="slidenum">
              <a:rPr lang="en-GB" smtClean="0"/>
              <a:t>‹nr.›</a:t>
            </a:fld>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fsnitsoverskrif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n-GB" dirty="0" err="1"/>
              <a:t>Klik</a:t>
            </a:r>
            <a:r>
              <a:rPr lang="en-GB" dirty="0"/>
              <a:t> for at </a:t>
            </a:r>
            <a:r>
              <a:rPr lang="en-GB" dirty="0" err="1"/>
              <a:t>redigere</a:t>
            </a:r>
            <a:r>
              <a:rPr lang="en-GB" dirty="0"/>
              <a:t> </a:t>
            </a:r>
            <a:r>
              <a:rPr lang="en-GB" dirty="0" err="1"/>
              <a:t>i</a:t>
            </a:r>
            <a:r>
              <a:rPr lang="en-GB" dirty="0"/>
              <a:t> master</a:t>
            </a:r>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dirty="0" err="1"/>
              <a:t>Klik</a:t>
            </a:r>
            <a:r>
              <a:rPr lang="en-GB" dirty="0"/>
              <a:t> for at </a:t>
            </a:r>
            <a:r>
              <a:rPr lang="en-GB" dirty="0" err="1"/>
              <a:t>redigere</a:t>
            </a:r>
            <a:r>
              <a:rPr lang="en-GB" dirty="0"/>
              <a:t> </a:t>
            </a:r>
            <a:r>
              <a:rPr lang="en-GB" dirty="0" err="1"/>
              <a:t>i</a:t>
            </a:r>
            <a:r>
              <a:rPr lang="en-GB" dirty="0"/>
              <a:t> master</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B0043DD9-8164-4DB9-B4BA-FFBE8BFCD72B}" type="datetime1">
              <a:rPr lang="en-GB" smtClean="0"/>
              <a:t>21/06/2018</a:t>
            </a:fld>
            <a:endParaRPr lang="en-GB"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GB"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GB" smtClean="0"/>
              <a:pPr/>
              <a:t>‹nr.›</a:t>
            </a:fld>
            <a:endParaRPr lang="en-GB"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txBody>
          <a:bodyPr/>
          <a:lstStyle/>
          <a:p>
            <a:endParaRPr lang="en-GB"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GB" dirty="0" err="1"/>
              <a:t>Klik</a:t>
            </a:r>
            <a:r>
              <a:rPr lang="en-GB" dirty="0"/>
              <a:t> for at </a:t>
            </a:r>
            <a:r>
              <a:rPr lang="en-GB" dirty="0" err="1"/>
              <a:t>redigere</a:t>
            </a:r>
            <a:r>
              <a:rPr lang="en-GB" dirty="0"/>
              <a:t> </a:t>
            </a:r>
            <a:r>
              <a:rPr lang="en-GB" dirty="0" err="1"/>
              <a:t>i</a:t>
            </a:r>
            <a:r>
              <a:rPr lang="en-GB" dirty="0"/>
              <a:t> master</a:t>
            </a:r>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GB" dirty="0" err="1"/>
              <a:t>Klik</a:t>
            </a:r>
            <a:r>
              <a:rPr lang="en-GB" dirty="0"/>
              <a:t> for at </a:t>
            </a:r>
            <a:r>
              <a:rPr lang="en-GB" dirty="0" err="1"/>
              <a:t>redigere</a:t>
            </a:r>
            <a:r>
              <a:rPr lang="en-GB" dirty="0"/>
              <a:t> </a:t>
            </a:r>
            <a:r>
              <a:rPr lang="en-GB" dirty="0" err="1"/>
              <a:t>i</a:t>
            </a:r>
            <a:r>
              <a:rPr lang="en-GB" dirty="0"/>
              <a:t> master</a:t>
            </a:r>
          </a:p>
          <a:p>
            <a:pPr lvl="1"/>
            <a:r>
              <a:rPr lang="en-GB" dirty="0" err="1"/>
              <a:t>Andet</a:t>
            </a:r>
            <a:r>
              <a:rPr lang="en-GB" dirty="0"/>
              <a:t> </a:t>
            </a:r>
            <a:r>
              <a:rPr lang="en-GB" dirty="0" err="1"/>
              <a:t>niveau</a:t>
            </a:r>
            <a:endParaRPr lang="en-GB" dirty="0"/>
          </a:p>
          <a:p>
            <a:pPr lvl="2"/>
            <a:r>
              <a:rPr lang="en-GB" dirty="0" err="1"/>
              <a:t>Tredje</a:t>
            </a:r>
            <a:r>
              <a:rPr lang="en-GB" dirty="0"/>
              <a:t> </a:t>
            </a:r>
            <a:r>
              <a:rPr lang="en-GB" dirty="0" err="1"/>
              <a:t>niveau</a:t>
            </a:r>
            <a:endParaRPr lang="en-GB" dirty="0"/>
          </a:p>
          <a:p>
            <a:pPr lvl="3"/>
            <a:r>
              <a:rPr lang="en-GB" dirty="0" err="1"/>
              <a:t>Fjerde</a:t>
            </a:r>
            <a:r>
              <a:rPr lang="en-GB" dirty="0"/>
              <a:t> </a:t>
            </a:r>
            <a:r>
              <a:rPr lang="en-GB" dirty="0" err="1"/>
              <a:t>niveau</a:t>
            </a:r>
            <a:endParaRPr lang="en-GB" dirty="0"/>
          </a:p>
          <a:p>
            <a:pPr lvl="4"/>
            <a:r>
              <a:rPr lang="en-GB" dirty="0" err="1"/>
              <a:t>Femte</a:t>
            </a:r>
            <a:r>
              <a:rPr lang="en-GB" dirty="0"/>
              <a:t> </a:t>
            </a:r>
            <a:r>
              <a:rPr lang="en-GB" dirty="0" err="1"/>
              <a:t>niveau</a:t>
            </a:r>
            <a:endParaRPr lang="en-GB"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GB" dirty="0" err="1"/>
              <a:t>Klik</a:t>
            </a:r>
            <a:r>
              <a:rPr lang="en-GB" dirty="0"/>
              <a:t> for at </a:t>
            </a:r>
            <a:r>
              <a:rPr lang="en-GB" dirty="0" err="1"/>
              <a:t>redigere</a:t>
            </a:r>
            <a:r>
              <a:rPr lang="en-GB" dirty="0"/>
              <a:t> </a:t>
            </a:r>
            <a:r>
              <a:rPr lang="en-GB" dirty="0" err="1"/>
              <a:t>i</a:t>
            </a:r>
            <a:r>
              <a:rPr lang="en-GB" dirty="0"/>
              <a:t> master</a:t>
            </a:r>
          </a:p>
          <a:p>
            <a:pPr lvl="1"/>
            <a:r>
              <a:rPr lang="en-GB" dirty="0" err="1"/>
              <a:t>Andet</a:t>
            </a:r>
            <a:r>
              <a:rPr lang="en-GB" dirty="0"/>
              <a:t> </a:t>
            </a:r>
            <a:r>
              <a:rPr lang="en-GB" dirty="0" err="1"/>
              <a:t>niveau</a:t>
            </a:r>
            <a:endParaRPr lang="en-GB" dirty="0"/>
          </a:p>
          <a:p>
            <a:pPr lvl="2"/>
            <a:r>
              <a:rPr lang="en-GB" dirty="0" err="1"/>
              <a:t>Tredje</a:t>
            </a:r>
            <a:r>
              <a:rPr lang="en-GB" dirty="0"/>
              <a:t> </a:t>
            </a:r>
            <a:r>
              <a:rPr lang="en-GB" dirty="0" err="1"/>
              <a:t>niveau</a:t>
            </a:r>
            <a:endParaRPr lang="en-GB" dirty="0"/>
          </a:p>
          <a:p>
            <a:pPr lvl="3"/>
            <a:r>
              <a:rPr lang="en-GB" dirty="0" err="1"/>
              <a:t>Fjerde</a:t>
            </a:r>
            <a:r>
              <a:rPr lang="en-GB" dirty="0"/>
              <a:t> </a:t>
            </a:r>
            <a:r>
              <a:rPr lang="en-GB" dirty="0" err="1"/>
              <a:t>niveau</a:t>
            </a:r>
            <a:endParaRPr lang="en-GB" dirty="0"/>
          </a:p>
          <a:p>
            <a:pPr lvl="4"/>
            <a:r>
              <a:rPr lang="en-GB" dirty="0" err="1"/>
              <a:t>Femte</a:t>
            </a:r>
            <a:r>
              <a:rPr lang="en-GB" dirty="0"/>
              <a:t> </a:t>
            </a:r>
            <a:r>
              <a:rPr lang="en-GB" dirty="0" err="1"/>
              <a:t>niveau</a:t>
            </a:r>
            <a:endParaRPr lang="en-GB" dirty="0"/>
          </a:p>
        </p:txBody>
      </p:sp>
      <p:sp>
        <p:nvSpPr>
          <p:cNvPr id="5" name="Date Placeholder 4"/>
          <p:cNvSpPr>
            <a:spLocks noGrp="1"/>
          </p:cNvSpPr>
          <p:nvPr>
            <p:ph type="dt" sz="half" idx="10"/>
          </p:nvPr>
        </p:nvSpPr>
        <p:spPr/>
        <p:txBody>
          <a:bodyPr/>
          <a:lstStyle/>
          <a:p>
            <a:fld id="{929E34BA-E70C-460F-AAD9-F927493280A6}" type="datetime1">
              <a:rPr lang="en-GB" smtClean="0"/>
              <a:t>21/06/2018</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69E57DC2-970A-4B3E-BB1C-7A09969E49DF}" type="slidenum">
              <a:rPr lang="en-GB" smtClean="0"/>
              <a:t>‹nr.›</a:t>
            </a:fld>
            <a:endParaRPr lang="en-GB"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GB" dirty="0" err="1"/>
              <a:t>Klik</a:t>
            </a:r>
            <a:r>
              <a:rPr lang="en-GB" dirty="0"/>
              <a:t> for at </a:t>
            </a:r>
            <a:r>
              <a:rPr lang="en-GB" dirty="0" err="1"/>
              <a:t>redigere</a:t>
            </a:r>
            <a:r>
              <a:rPr lang="en-GB" dirty="0"/>
              <a:t> </a:t>
            </a:r>
            <a:r>
              <a:rPr lang="en-GB" dirty="0" err="1"/>
              <a:t>i</a:t>
            </a:r>
            <a:r>
              <a:rPr lang="en-GB" dirty="0"/>
              <a:t> master</a:t>
            </a:r>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err="1"/>
              <a:t>Klik</a:t>
            </a:r>
            <a:r>
              <a:rPr lang="en-GB" dirty="0"/>
              <a:t> for at </a:t>
            </a:r>
            <a:r>
              <a:rPr lang="en-GB" dirty="0" err="1"/>
              <a:t>redigere</a:t>
            </a:r>
            <a:r>
              <a:rPr lang="en-GB" dirty="0"/>
              <a:t> </a:t>
            </a:r>
            <a:r>
              <a:rPr lang="en-GB" dirty="0" err="1"/>
              <a:t>i</a:t>
            </a:r>
            <a:r>
              <a:rPr lang="en-GB" dirty="0"/>
              <a:t> master</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GB" dirty="0" err="1"/>
              <a:t>Klik</a:t>
            </a:r>
            <a:r>
              <a:rPr lang="en-GB" dirty="0"/>
              <a:t> for at </a:t>
            </a:r>
            <a:r>
              <a:rPr lang="en-GB" dirty="0" err="1"/>
              <a:t>redigere</a:t>
            </a:r>
            <a:r>
              <a:rPr lang="en-GB" dirty="0"/>
              <a:t> </a:t>
            </a:r>
            <a:r>
              <a:rPr lang="en-GB" dirty="0" err="1"/>
              <a:t>i</a:t>
            </a:r>
            <a:r>
              <a:rPr lang="en-GB" dirty="0"/>
              <a:t> master</a:t>
            </a:r>
          </a:p>
          <a:p>
            <a:pPr lvl="1"/>
            <a:r>
              <a:rPr lang="en-GB" dirty="0" err="1"/>
              <a:t>Andet</a:t>
            </a:r>
            <a:r>
              <a:rPr lang="en-GB" dirty="0"/>
              <a:t> </a:t>
            </a:r>
            <a:r>
              <a:rPr lang="en-GB" dirty="0" err="1"/>
              <a:t>niveau</a:t>
            </a:r>
            <a:endParaRPr lang="en-GB" dirty="0"/>
          </a:p>
          <a:p>
            <a:pPr lvl="2"/>
            <a:r>
              <a:rPr lang="en-GB" dirty="0" err="1"/>
              <a:t>Tredje</a:t>
            </a:r>
            <a:r>
              <a:rPr lang="en-GB" dirty="0"/>
              <a:t> </a:t>
            </a:r>
            <a:r>
              <a:rPr lang="en-GB" dirty="0" err="1"/>
              <a:t>niveau</a:t>
            </a:r>
            <a:endParaRPr lang="en-GB" dirty="0"/>
          </a:p>
          <a:p>
            <a:pPr lvl="3"/>
            <a:r>
              <a:rPr lang="en-GB" dirty="0" err="1"/>
              <a:t>Fjerde</a:t>
            </a:r>
            <a:r>
              <a:rPr lang="en-GB" dirty="0"/>
              <a:t> </a:t>
            </a:r>
            <a:r>
              <a:rPr lang="en-GB" dirty="0" err="1"/>
              <a:t>niveau</a:t>
            </a:r>
            <a:endParaRPr lang="en-GB" dirty="0"/>
          </a:p>
          <a:p>
            <a:pPr lvl="4"/>
            <a:r>
              <a:rPr lang="en-GB" dirty="0" err="1"/>
              <a:t>Femte</a:t>
            </a:r>
            <a:r>
              <a:rPr lang="en-GB" dirty="0"/>
              <a:t> </a:t>
            </a:r>
            <a:r>
              <a:rPr lang="en-GB" dirty="0" err="1"/>
              <a:t>niveau</a:t>
            </a:r>
            <a:endParaRPr lang="en-GB"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err="1"/>
              <a:t>Klik</a:t>
            </a:r>
            <a:r>
              <a:rPr lang="en-GB" dirty="0"/>
              <a:t> for at </a:t>
            </a:r>
            <a:r>
              <a:rPr lang="en-GB" dirty="0" err="1"/>
              <a:t>redigere</a:t>
            </a:r>
            <a:r>
              <a:rPr lang="en-GB" dirty="0"/>
              <a:t> </a:t>
            </a:r>
            <a:r>
              <a:rPr lang="en-GB" dirty="0" err="1"/>
              <a:t>i</a:t>
            </a:r>
            <a:r>
              <a:rPr lang="en-GB" dirty="0"/>
              <a:t> master</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GB" dirty="0" err="1"/>
              <a:t>Klik</a:t>
            </a:r>
            <a:r>
              <a:rPr lang="en-GB" dirty="0"/>
              <a:t> for at </a:t>
            </a:r>
            <a:r>
              <a:rPr lang="en-GB" dirty="0" err="1"/>
              <a:t>redigere</a:t>
            </a:r>
            <a:r>
              <a:rPr lang="en-GB" dirty="0"/>
              <a:t> </a:t>
            </a:r>
            <a:r>
              <a:rPr lang="en-GB" dirty="0" err="1"/>
              <a:t>i</a:t>
            </a:r>
            <a:r>
              <a:rPr lang="en-GB" dirty="0"/>
              <a:t> master</a:t>
            </a:r>
          </a:p>
          <a:p>
            <a:pPr lvl="1"/>
            <a:r>
              <a:rPr lang="en-GB" dirty="0" err="1"/>
              <a:t>Andet</a:t>
            </a:r>
            <a:r>
              <a:rPr lang="en-GB" dirty="0"/>
              <a:t> </a:t>
            </a:r>
            <a:r>
              <a:rPr lang="en-GB" dirty="0" err="1"/>
              <a:t>niveau</a:t>
            </a:r>
            <a:endParaRPr lang="en-GB" dirty="0"/>
          </a:p>
          <a:p>
            <a:pPr lvl="2"/>
            <a:r>
              <a:rPr lang="en-GB" dirty="0" err="1"/>
              <a:t>Tredje</a:t>
            </a:r>
            <a:r>
              <a:rPr lang="en-GB" dirty="0"/>
              <a:t> </a:t>
            </a:r>
            <a:r>
              <a:rPr lang="en-GB" dirty="0" err="1"/>
              <a:t>niveau</a:t>
            </a:r>
            <a:endParaRPr lang="en-GB" dirty="0"/>
          </a:p>
          <a:p>
            <a:pPr lvl="3"/>
            <a:r>
              <a:rPr lang="en-GB" dirty="0" err="1"/>
              <a:t>Fjerde</a:t>
            </a:r>
            <a:r>
              <a:rPr lang="en-GB" dirty="0"/>
              <a:t> </a:t>
            </a:r>
            <a:r>
              <a:rPr lang="en-GB" dirty="0" err="1"/>
              <a:t>niveau</a:t>
            </a:r>
            <a:endParaRPr lang="en-GB" dirty="0"/>
          </a:p>
          <a:p>
            <a:pPr lvl="4"/>
            <a:r>
              <a:rPr lang="en-GB" dirty="0" err="1"/>
              <a:t>Femte</a:t>
            </a:r>
            <a:r>
              <a:rPr lang="en-GB" dirty="0"/>
              <a:t> </a:t>
            </a:r>
            <a:r>
              <a:rPr lang="en-GB" dirty="0" err="1"/>
              <a:t>niveau</a:t>
            </a:r>
            <a:endParaRPr lang="en-GB" dirty="0"/>
          </a:p>
        </p:txBody>
      </p:sp>
      <p:sp>
        <p:nvSpPr>
          <p:cNvPr id="7" name="Date Placeholder 6"/>
          <p:cNvSpPr>
            <a:spLocks noGrp="1"/>
          </p:cNvSpPr>
          <p:nvPr>
            <p:ph type="dt" sz="half" idx="10"/>
          </p:nvPr>
        </p:nvSpPr>
        <p:spPr/>
        <p:txBody>
          <a:bodyPr/>
          <a:lstStyle/>
          <a:p>
            <a:fld id="{E9FA4D70-68B1-4EF6-BC0A-7B90330EB484}" type="datetime1">
              <a:rPr lang="en-GB" smtClean="0"/>
              <a:t>21/06/2018</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69E57DC2-970A-4B3E-BB1C-7A09969E49DF}" type="slidenum">
              <a:rPr lang="en-GB" smtClean="0"/>
              <a:t>‹nr.›</a:t>
            </a:fld>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a:t>Klik</a:t>
            </a:r>
            <a:r>
              <a:rPr lang="en-GB" dirty="0"/>
              <a:t> for at </a:t>
            </a:r>
            <a:r>
              <a:rPr lang="en-GB" dirty="0" err="1"/>
              <a:t>redigere</a:t>
            </a:r>
            <a:r>
              <a:rPr lang="en-GB" dirty="0"/>
              <a:t> </a:t>
            </a:r>
            <a:r>
              <a:rPr lang="en-GB" dirty="0" err="1"/>
              <a:t>i</a:t>
            </a:r>
            <a:r>
              <a:rPr lang="en-GB" dirty="0"/>
              <a:t> master</a:t>
            </a:r>
          </a:p>
        </p:txBody>
      </p:sp>
      <p:sp>
        <p:nvSpPr>
          <p:cNvPr id="3" name="Date Placeholder 2"/>
          <p:cNvSpPr>
            <a:spLocks noGrp="1"/>
          </p:cNvSpPr>
          <p:nvPr>
            <p:ph type="dt" sz="half" idx="10"/>
          </p:nvPr>
        </p:nvSpPr>
        <p:spPr/>
        <p:txBody>
          <a:bodyPr/>
          <a:lstStyle/>
          <a:p>
            <a:fld id="{BC849D58-3318-4AB4-86C1-97239C2F5944}" type="datetime1">
              <a:rPr lang="en-GB" smtClean="0"/>
              <a:t>21/06/2018</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9E57DC2-970A-4B3E-BB1C-7A09969E49DF}" type="slidenum">
              <a:rPr lang="en-GB" smtClean="0"/>
              <a:t>‹nr.›</a:t>
            </a:fld>
            <a:endParaRPr lang="en-GB"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F57CE8E-7D64-4BB4-A214-D0DBC56500B0}" type="datetime1">
              <a:rPr lang="en-GB" smtClean="0"/>
              <a:t>21/06/2018</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69E57DC2-970A-4B3E-BB1C-7A09969E49DF}" type="slidenum">
              <a:rPr lang="en-GB" smtClean="0"/>
              <a:t>‹nr.›</a:t>
            </a:fld>
            <a:endParaRPr lang="en-GB"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dhold med billedtekst">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dirty="0"/>
          </a:p>
        </p:txBody>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GB" dirty="0" err="1"/>
              <a:t>Klik</a:t>
            </a:r>
            <a:r>
              <a:rPr lang="en-GB" dirty="0"/>
              <a:t> for at </a:t>
            </a:r>
            <a:r>
              <a:rPr lang="en-GB" dirty="0" err="1"/>
              <a:t>redigere</a:t>
            </a:r>
            <a:r>
              <a:rPr lang="en-GB" dirty="0"/>
              <a:t> </a:t>
            </a:r>
            <a:r>
              <a:rPr lang="en-GB" dirty="0" err="1"/>
              <a:t>i</a:t>
            </a:r>
            <a:r>
              <a:rPr lang="en-GB" dirty="0"/>
              <a:t> master</a:t>
            </a:r>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GB" dirty="0" err="1"/>
              <a:t>Klik</a:t>
            </a:r>
            <a:r>
              <a:rPr lang="en-GB" dirty="0"/>
              <a:t> for at </a:t>
            </a:r>
            <a:r>
              <a:rPr lang="en-GB" dirty="0" err="1"/>
              <a:t>redigere</a:t>
            </a:r>
            <a:r>
              <a:rPr lang="en-GB" dirty="0"/>
              <a:t> </a:t>
            </a:r>
            <a:r>
              <a:rPr lang="en-GB" dirty="0" err="1"/>
              <a:t>i</a:t>
            </a:r>
            <a:r>
              <a:rPr lang="en-GB" dirty="0"/>
              <a:t> master</a:t>
            </a:r>
          </a:p>
          <a:p>
            <a:pPr lvl="1"/>
            <a:r>
              <a:rPr lang="en-GB" dirty="0" err="1"/>
              <a:t>Andet</a:t>
            </a:r>
            <a:r>
              <a:rPr lang="en-GB" dirty="0"/>
              <a:t> </a:t>
            </a:r>
            <a:r>
              <a:rPr lang="en-GB" dirty="0" err="1"/>
              <a:t>niveau</a:t>
            </a:r>
            <a:endParaRPr lang="en-GB" dirty="0"/>
          </a:p>
          <a:p>
            <a:pPr lvl="2"/>
            <a:r>
              <a:rPr lang="en-GB" dirty="0" err="1"/>
              <a:t>Tredje</a:t>
            </a:r>
            <a:r>
              <a:rPr lang="en-GB" dirty="0"/>
              <a:t> </a:t>
            </a:r>
            <a:r>
              <a:rPr lang="en-GB" dirty="0" err="1"/>
              <a:t>niveau</a:t>
            </a:r>
            <a:endParaRPr lang="en-GB" dirty="0"/>
          </a:p>
          <a:p>
            <a:pPr lvl="3"/>
            <a:r>
              <a:rPr lang="en-GB" dirty="0" err="1"/>
              <a:t>Fjerde</a:t>
            </a:r>
            <a:r>
              <a:rPr lang="en-GB" dirty="0"/>
              <a:t> </a:t>
            </a:r>
            <a:r>
              <a:rPr lang="en-GB" dirty="0" err="1"/>
              <a:t>niveau</a:t>
            </a:r>
            <a:endParaRPr lang="en-GB" dirty="0"/>
          </a:p>
          <a:p>
            <a:pPr lvl="4"/>
            <a:r>
              <a:rPr lang="en-GB" dirty="0" err="1"/>
              <a:t>Femte</a:t>
            </a:r>
            <a:r>
              <a:rPr lang="en-GB" dirty="0"/>
              <a:t> </a:t>
            </a:r>
            <a:r>
              <a:rPr lang="en-GB" dirty="0" err="1"/>
              <a:t>niveau</a:t>
            </a:r>
            <a:endParaRPr lang="en-GB"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Klik</a:t>
            </a:r>
            <a:r>
              <a:rPr lang="en-GB" dirty="0"/>
              <a:t> for at </a:t>
            </a:r>
            <a:r>
              <a:rPr lang="en-GB" dirty="0" err="1"/>
              <a:t>redigere</a:t>
            </a:r>
            <a:r>
              <a:rPr lang="en-GB" dirty="0"/>
              <a:t> </a:t>
            </a:r>
            <a:r>
              <a:rPr lang="en-GB" dirty="0" err="1"/>
              <a:t>i</a:t>
            </a:r>
            <a:r>
              <a:rPr lang="en-GB" dirty="0"/>
              <a:t> master</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3DCA8842-DFAD-4B47-A54A-857AF22144BA}" type="datetime1">
              <a:rPr lang="en-GB" smtClean="0"/>
              <a:t>21/06/2018</a:t>
            </a:fld>
            <a:endParaRPr lang="en-GB"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GB"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GB" smtClean="0"/>
              <a:pPr/>
              <a:t>‹nr.›</a:t>
            </a:fld>
            <a:endParaRPr lang="en-GB"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lede med billedtekst">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dirty="0"/>
          </a:p>
        </p:txBody>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GB" dirty="0" err="1"/>
              <a:t>Klik</a:t>
            </a:r>
            <a:r>
              <a:rPr lang="en-GB" dirty="0"/>
              <a:t> for at </a:t>
            </a:r>
            <a:r>
              <a:rPr lang="en-GB" dirty="0" err="1"/>
              <a:t>redigere</a:t>
            </a:r>
            <a:r>
              <a:rPr lang="en-GB" dirty="0"/>
              <a:t> </a:t>
            </a:r>
            <a:r>
              <a:rPr lang="en-GB" dirty="0" err="1"/>
              <a:t>i</a:t>
            </a:r>
            <a:r>
              <a:rPr lang="en-GB" dirty="0"/>
              <a:t> master</a:t>
            </a:r>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dirty="0" err="1"/>
              <a:t>Klik</a:t>
            </a:r>
            <a:r>
              <a:rPr lang="en-GB" dirty="0"/>
              <a:t> </a:t>
            </a:r>
            <a:r>
              <a:rPr lang="en-GB" dirty="0" err="1"/>
              <a:t>på</a:t>
            </a:r>
            <a:r>
              <a:rPr lang="en-GB" dirty="0"/>
              <a:t> </a:t>
            </a:r>
            <a:r>
              <a:rPr lang="en-GB" dirty="0" err="1"/>
              <a:t>ikonet</a:t>
            </a:r>
            <a:r>
              <a:rPr lang="en-GB" dirty="0"/>
              <a:t> for at </a:t>
            </a:r>
            <a:r>
              <a:rPr lang="en-GB" dirty="0" err="1"/>
              <a:t>tilføje</a:t>
            </a:r>
            <a:r>
              <a:rPr lang="en-GB" dirty="0"/>
              <a:t> et </a:t>
            </a:r>
            <a:r>
              <a:rPr lang="en-GB" dirty="0" err="1"/>
              <a:t>billede</a:t>
            </a:r>
            <a:endParaRPr lang="en-GB"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Klik</a:t>
            </a:r>
            <a:r>
              <a:rPr lang="en-GB" dirty="0"/>
              <a:t> for at </a:t>
            </a:r>
            <a:r>
              <a:rPr lang="en-GB" dirty="0" err="1"/>
              <a:t>redigere</a:t>
            </a:r>
            <a:r>
              <a:rPr lang="en-GB" dirty="0"/>
              <a:t> </a:t>
            </a:r>
            <a:r>
              <a:rPr lang="en-GB" dirty="0" err="1"/>
              <a:t>i</a:t>
            </a:r>
            <a:r>
              <a:rPr lang="en-GB" dirty="0"/>
              <a:t> master</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EBF93405-DB36-41E7-82EC-CF300A2F5F33}" type="datetime1">
              <a:rPr lang="en-GB" smtClean="0"/>
              <a:t>21/06/2018</a:t>
            </a:fld>
            <a:endParaRPr lang="en-GB"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GB"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GB" smtClean="0"/>
              <a:pPr/>
              <a:t>‹nr.›</a:t>
            </a:fld>
            <a:endParaRPr lang="en-GB"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GB" dirty="0" err="1"/>
              <a:t>Klik</a:t>
            </a:r>
            <a:r>
              <a:rPr lang="en-GB" dirty="0"/>
              <a:t> for at </a:t>
            </a:r>
            <a:r>
              <a:rPr lang="en-GB" dirty="0" err="1"/>
              <a:t>redigere</a:t>
            </a:r>
            <a:r>
              <a:rPr lang="en-GB" dirty="0"/>
              <a:t> </a:t>
            </a:r>
            <a:r>
              <a:rPr lang="en-GB" dirty="0" err="1"/>
              <a:t>i</a:t>
            </a:r>
            <a:r>
              <a:rPr lang="en-GB" dirty="0"/>
              <a:t> master</a:t>
            </a:r>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GB" dirty="0" err="1"/>
              <a:t>Klik</a:t>
            </a:r>
            <a:r>
              <a:rPr lang="en-GB" dirty="0"/>
              <a:t> for at </a:t>
            </a:r>
            <a:r>
              <a:rPr lang="en-GB" dirty="0" err="1"/>
              <a:t>redigere</a:t>
            </a:r>
            <a:r>
              <a:rPr lang="en-GB" dirty="0"/>
              <a:t> </a:t>
            </a:r>
            <a:r>
              <a:rPr lang="en-GB" dirty="0" err="1"/>
              <a:t>i</a:t>
            </a:r>
            <a:r>
              <a:rPr lang="en-GB" dirty="0"/>
              <a:t> master</a:t>
            </a:r>
          </a:p>
          <a:p>
            <a:pPr lvl="1"/>
            <a:r>
              <a:rPr lang="en-GB" dirty="0" err="1"/>
              <a:t>Andet</a:t>
            </a:r>
            <a:r>
              <a:rPr lang="en-GB" dirty="0"/>
              <a:t> </a:t>
            </a:r>
            <a:r>
              <a:rPr lang="en-GB" dirty="0" err="1"/>
              <a:t>niveau</a:t>
            </a:r>
            <a:endParaRPr lang="en-GB" dirty="0"/>
          </a:p>
          <a:p>
            <a:pPr lvl="2"/>
            <a:r>
              <a:rPr lang="en-GB" dirty="0" err="1"/>
              <a:t>Tredje</a:t>
            </a:r>
            <a:r>
              <a:rPr lang="en-GB" dirty="0"/>
              <a:t> </a:t>
            </a:r>
            <a:r>
              <a:rPr lang="en-GB" dirty="0" err="1"/>
              <a:t>niveau</a:t>
            </a:r>
            <a:endParaRPr lang="en-GB" dirty="0"/>
          </a:p>
          <a:p>
            <a:pPr lvl="3"/>
            <a:r>
              <a:rPr lang="en-GB" dirty="0" err="1"/>
              <a:t>Fjerde</a:t>
            </a:r>
            <a:r>
              <a:rPr lang="en-GB" dirty="0"/>
              <a:t> </a:t>
            </a:r>
            <a:r>
              <a:rPr lang="en-GB" dirty="0" err="1"/>
              <a:t>niveau</a:t>
            </a:r>
            <a:endParaRPr lang="en-GB" dirty="0"/>
          </a:p>
          <a:p>
            <a:pPr lvl="4"/>
            <a:r>
              <a:rPr lang="en-GB" dirty="0" err="1"/>
              <a:t>Femte</a:t>
            </a:r>
            <a:r>
              <a:rPr lang="en-GB" dirty="0"/>
              <a:t> </a:t>
            </a:r>
            <a:r>
              <a:rPr lang="en-GB" dirty="0" err="1"/>
              <a:t>niveau</a:t>
            </a:r>
            <a:endParaRPr lang="en-GB"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EAAE456F-0459-4BC4-8A6C-DC33291F9DFF}" type="datetime1">
              <a:rPr lang="en-GB" smtClean="0"/>
              <a:t>21/06/2018</a:t>
            </a:fld>
            <a:endParaRPr lang="en-GB"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GB"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GB" smtClean="0"/>
              <a:pPr/>
              <a:t>‹nr.›</a:t>
            </a:fld>
            <a:endParaRPr lang="en-GB"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isko.org/cyclo/document#3"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www.isko.org/cyclo/classification#4.2c" TargetMode="External"/><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hyperlink" Target="http://www.isko.org/cyclo/dikw#5.2" TargetMode="Externa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hyperlink" Target="http://www.isko.org/cyclo/tagging#4" TargetMode="External"/><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hyperlink" Target="http://www.webcitation.org/6z8dxwj8Y" TargetMode="External"/><Relationship Id="rId2" Type="http://schemas.openxmlformats.org/officeDocument/2006/relationships/hyperlink" Target="https://works.bepress.com/borgman/238/" TargetMode="Externa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hyperlink" Target="https://public.ccsds.org/pubs/650x0m2.pdf" TargetMode="External"/><Relationship Id="rId2" Type="http://schemas.openxmlformats.org/officeDocument/2006/relationships/hyperlink" Target="http://www.isko.org/cyclo/document" TargetMode="External"/><Relationship Id="rId1" Type="http://schemas.openxmlformats.org/officeDocument/2006/relationships/slideLayout" Target="../slideLayouts/slideLayout2.xml"/><Relationship Id="rId4" Type="http://schemas.openxmlformats.org/officeDocument/2006/relationships/hyperlink" Target="https://siarchives.si.edu/sites/default/files/pdfs/650x0b1.PDF" TargetMode="External"/></Relationships>
</file>

<file path=ppt/slides/_rels/slide48.xml.rels><?xml version="1.0" encoding="UTF-8" standalone="yes"?>
<Relationships xmlns="http://schemas.openxmlformats.org/package/2006/relationships"><Relationship Id="rId3" Type="http://schemas.openxmlformats.org/officeDocument/2006/relationships/hyperlink" Target="http://www.webcitation.org/6zMaP1URR" TargetMode="External"/><Relationship Id="rId2" Type="http://schemas.openxmlformats.org/officeDocument/2006/relationships/hyperlink" Target="https://clarivate.com/products/web-of-science/repository-selection-process/" TargetMode="External"/><Relationship Id="rId1" Type="http://schemas.openxmlformats.org/officeDocument/2006/relationships/slideLayout" Target="../slideLayouts/slideLayout2.xml"/><Relationship Id="rId4" Type="http://schemas.openxmlformats.org/officeDocument/2006/relationships/hyperlink" Target="http://abcnews.go.com/Technology/Story?id=2890150&amp;page=1" TargetMode="Externa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hyperlink" Target="http://lnu.diva-portal.org/smash/get/diva2:1194296/FULLTEXT01.pdf" TargetMode="External"/><Relationship Id="rId2" Type="http://schemas.openxmlformats.org/officeDocument/2006/relationships/hyperlink" Target="http://www.isko.org/cyclo/DIKW" TargetMode="Externa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hyperlink" Target="https://www.diva-portal.org/smash/get/diva2:877028/FULLTEXT01.pdf" TargetMode="Externa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hyperlink" Target="http://goo.gl/Bo3GS" TargetMode="Externa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hyperlink" Target="http://www.astronomy.com/news/2017/12/the-lsst-and-big-data-science" TargetMode="External"/><Relationship Id="rId2" Type="http://schemas.openxmlformats.org/officeDocument/2006/relationships/hyperlink" Target="http://www.nature.com/articles/498255a.pdf" TargetMode="Externa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hyperlink" Target="http://www.isko.org/cyclo/tagging" TargetMode="Externa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hyperlink" Target="http://www.hb.se/bhs/ith/1-01/hsh.htm" TargetMode="Externa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hyperlink" Target="https://www.immagic.com/eLibrary/ARCHIVES/EBOOKS/I111025E.pdf" TargetMode="External"/><Relationship Id="rId2" Type="http://schemas.openxmlformats.org/officeDocument/2006/relationships/hyperlink" Target="http://wordnetweb.princeton.edu/perl/webwn?s=data&amp;sub"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hyperlink" Target="http://www.isko.org/cyclo/dikw" TargetMode="External"/><Relationship Id="rId7" Type="http://schemas.openxmlformats.org/officeDocument/2006/relationships/diagramColors" Target="../diagrams/colors1.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en-GB" sz="6000" dirty="0"/>
              <a:t>DATA, BIG DATA, Database semantics</a:t>
            </a:r>
          </a:p>
        </p:txBody>
      </p:sp>
      <p:sp>
        <p:nvSpPr>
          <p:cNvPr id="3" name="Undertitel 2"/>
          <p:cNvSpPr>
            <a:spLocks noGrp="1"/>
          </p:cNvSpPr>
          <p:nvPr>
            <p:ph type="subTitle" idx="1"/>
          </p:nvPr>
        </p:nvSpPr>
        <p:spPr/>
        <p:txBody>
          <a:bodyPr>
            <a:normAutofit fontScale="92500" lnSpcReduction="10000"/>
          </a:bodyPr>
          <a:lstStyle/>
          <a:p>
            <a:r>
              <a:rPr lang="en-GB" dirty="0"/>
              <a:t>Birger Hjørland, </a:t>
            </a:r>
          </a:p>
          <a:p>
            <a:r>
              <a:rPr lang="en-GB" dirty="0"/>
              <a:t>University of Copenhagen</a:t>
            </a:r>
          </a:p>
          <a:p>
            <a:r>
              <a:rPr lang="en-GB" dirty="0"/>
              <a:t>June 22, 2018 </a:t>
            </a:r>
          </a:p>
          <a:p>
            <a:endParaRPr lang="en-GB" dirty="0"/>
          </a:p>
        </p:txBody>
      </p:sp>
    </p:spTree>
    <p:extLst>
      <p:ext uri="{BB962C8B-B14F-4D97-AF65-F5344CB8AC3E}">
        <p14:creationId xmlns:p14="http://schemas.microsoft.com/office/powerpoint/2010/main" val="292438678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371600" y="685800"/>
            <a:ext cx="9601200" cy="808892"/>
          </a:xfrm>
        </p:spPr>
        <p:txBody>
          <a:bodyPr>
            <a:normAutofit/>
          </a:bodyPr>
          <a:lstStyle/>
          <a:p>
            <a:r>
              <a:rPr lang="en-GB" sz="3600" dirty="0"/>
              <a:t>1. Defining data</a:t>
            </a:r>
          </a:p>
        </p:txBody>
      </p:sp>
      <p:sp>
        <p:nvSpPr>
          <p:cNvPr id="3" name="Pladsholder til indhold 2"/>
          <p:cNvSpPr>
            <a:spLocks noGrp="1"/>
          </p:cNvSpPr>
          <p:nvPr>
            <p:ph idx="1"/>
          </p:nvPr>
        </p:nvSpPr>
        <p:spPr>
          <a:xfrm>
            <a:off x="1219200" y="1354015"/>
            <a:ext cx="10703168" cy="4818185"/>
          </a:xfrm>
        </p:spPr>
        <p:txBody>
          <a:bodyPr>
            <a:normAutofit/>
          </a:bodyPr>
          <a:lstStyle/>
          <a:p>
            <a:pPr marL="0" indent="0">
              <a:buNone/>
            </a:pPr>
            <a:r>
              <a:rPr lang="en-US" sz="2400" dirty="0"/>
              <a:t>Leading researchers associated with data studies, such as Christine L.  Borgman (2007, 2010, 2015) discusses definition of </a:t>
            </a:r>
            <a:r>
              <a:rPr lang="en-US" sz="2400" i="1" dirty="0"/>
              <a:t>data</a:t>
            </a:r>
            <a:r>
              <a:rPr lang="en-US" sz="2400" dirty="0"/>
              <a:t>, but almost all confuses data and documents. For example, one of the definitions of data is from CCSDS (2002, Section 1:9):</a:t>
            </a:r>
            <a:endParaRPr lang="da-DK" sz="2400" dirty="0"/>
          </a:p>
          <a:p>
            <a:r>
              <a:rPr lang="en-US" sz="2400" dirty="0"/>
              <a:t>“</a:t>
            </a:r>
            <a:r>
              <a:rPr lang="en-US" sz="2400" dirty="0">
                <a:solidFill>
                  <a:srgbClr val="0070C0"/>
                </a:solidFill>
              </a:rPr>
              <a:t>Data: A reinterpretable representation of information in a formalized manner suitable for</a:t>
            </a:r>
            <a:r>
              <a:rPr lang="da-DK" sz="2400" dirty="0">
                <a:solidFill>
                  <a:srgbClr val="0070C0"/>
                </a:solidFill>
              </a:rPr>
              <a:t> </a:t>
            </a:r>
            <a:r>
              <a:rPr lang="en-US" sz="2400" dirty="0">
                <a:solidFill>
                  <a:srgbClr val="0070C0"/>
                </a:solidFill>
              </a:rPr>
              <a:t>communication, interpretation, or processing. Examples of data include a sequence of bits, a</a:t>
            </a:r>
            <a:r>
              <a:rPr lang="da-DK" sz="2400" dirty="0">
                <a:solidFill>
                  <a:srgbClr val="0070C0"/>
                </a:solidFill>
              </a:rPr>
              <a:t> </a:t>
            </a:r>
            <a:r>
              <a:rPr lang="en-US" sz="2400" dirty="0">
                <a:solidFill>
                  <a:srgbClr val="0070C0"/>
                </a:solidFill>
              </a:rPr>
              <a:t>table of numbers, the characters on a page, the recording of sounds made by a person</a:t>
            </a:r>
            <a:r>
              <a:rPr lang="da-DK" sz="2400" dirty="0">
                <a:solidFill>
                  <a:srgbClr val="0070C0"/>
                </a:solidFill>
              </a:rPr>
              <a:t> </a:t>
            </a:r>
            <a:r>
              <a:rPr lang="en-US" sz="2400" dirty="0">
                <a:solidFill>
                  <a:srgbClr val="0070C0"/>
                </a:solidFill>
              </a:rPr>
              <a:t>speaking, or a moon rock specimen. </a:t>
            </a:r>
            <a:r>
              <a:rPr lang="en-US" sz="2400" dirty="0"/>
              <a:t>“ </a:t>
            </a:r>
            <a:endParaRPr lang="da-DK" sz="2400" dirty="0"/>
          </a:p>
          <a:p>
            <a:pPr marL="0" indent="0">
              <a:buNone/>
            </a:pPr>
            <a:r>
              <a:rPr lang="en-US" sz="2400" dirty="0"/>
              <a:t>In the documentation tradition recordings and specimens were explicitly considered documents (compare Buckland, in press; -&gt; </a:t>
            </a:r>
            <a:r>
              <a:rPr lang="en-US" sz="2400" u="sng" dirty="0">
                <a:hlinkClick r:id="rId3"/>
              </a:rPr>
              <a:t>http://www.isko.org/cyclo/document#3</a:t>
            </a:r>
            <a:r>
              <a:rPr lang="en-US" sz="2400" dirty="0"/>
              <a:t>). </a:t>
            </a:r>
            <a:endParaRPr lang="da-DK" sz="2400" dirty="0"/>
          </a:p>
        </p:txBody>
      </p:sp>
      <p:sp>
        <p:nvSpPr>
          <p:cNvPr id="4" name="Pladsholder til sidefod 3">
            <a:extLst>
              <a:ext uri="{FF2B5EF4-FFF2-40B4-BE49-F238E27FC236}">
                <a16:creationId xmlns="" xmlns:a16="http://schemas.microsoft.com/office/drawing/2014/main" id="{AF0B8A11-285B-4144-8DE8-3E5B2BB5EC03}"/>
              </a:ext>
            </a:extLst>
          </p:cNvPr>
          <p:cNvSpPr>
            <a:spLocks noGrp="1"/>
          </p:cNvSpPr>
          <p:nvPr>
            <p:ph type="ftr" sz="quarter" idx="11"/>
          </p:nvPr>
        </p:nvSpPr>
        <p:spPr/>
        <p:txBody>
          <a:bodyPr/>
          <a:lstStyle/>
          <a:p>
            <a:endParaRPr lang="en-GB" dirty="0"/>
          </a:p>
        </p:txBody>
      </p:sp>
      <p:sp>
        <p:nvSpPr>
          <p:cNvPr id="5" name="Pladsholder til slidenummer 4">
            <a:extLst>
              <a:ext uri="{FF2B5EF4-FFF2-40B4-BE49-F238E27FC236}">
                <a16:creationId xmlns="" xmlns:a16="http://schemas.microsoft.com/office/drawing/2014/main" id="{4E263AE9-8874-47C1-A895-F9EAFD4CC1F8}"/>
              </a:ext>
            </a:extLst>
          </p:cNvPr>
          <p:cNvSpPr>
            <a:spLocks noGrp="1"/>
          </p:cNvSpPr>
          <p:nvPr>
            <p:ph type="sldNum" sz="quarter" idx="12"/>
          </p:nvPr>
        </p:nvSpPr>
        <p:spPr/>
        <p:txBody>
          <a:bodyPr/>
          <a:lstStyle/>
          <a:p>
            <a:fld id="{69E57DC2-970A-4B3E-BB1C-7A09969E49DF}" type="slidenum">
              <a:rPr lang="en-GB" smtClean="0"/>
              <a:t>10</a:t>
            </a:fld>
            <a:endParaRPr lang="en-GB" dirty="0"/>
          </a:p>
        </p:txBody>
      </p:sp>
    </p:spTree>
    <p:extLst>
      <p:ext uri="{BB962C8B-B14F-4D97-AF65-F5344CB8AC3E}">
        <p14:creationId xmlns:p14="http://schemas.microsoft.com/office/powerpoint/2010/main" val="30993852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371600" y="228600"/>
            <a:ext cx="9601200" cy="597709"/>
          </a:xfrm>
        </p:spPr>
        <p:txBody>
          <a:bodyPr>
            <a:normAutofit fontScale="90000"/>
          </a:bodyPr>
          <a:lstStyle/>
          <a:p>
            <a:r>
              <a:rPr lang="en-GB" sz="4000" dirty="0"/>
              <a:t>1. Defining data </a:t>
            </a:r>
            <a:r>
              <a:rPr lang="en-GB" sz="3600" dirty="0"/>
              <a:t>(example)</a:t>
            </a:r>
          </a:p>
        </p:txBody>
      </p:sp>
      <p:sp>
        <p:nvSpPr>
          <p:cNvPr id="3" name="Pladsholder til indhold 2"/>
          <p:cNvSpPr>
            <a:spLocks noGrp="1"/>
          </p:cNvSpPr>
          <p:nvPr>
            <p:ph idx="1"/>
          </p:nvPr>
        </p:nvSpPr>
        <p:spPr>
          <a:xfrm>
            <a:off x="879232" y="826309"/>
            <a:ext cx="11043138" cy="5627077"/>
          </a:xfrm>
        </p:spPr>
        <p:txBody>
          <a:bodyPr>
            <a:noAutofit/>
          </a:bodyPr>
          <a:lstStyle/>
          <a:p>
            <a:endParaRPr lang="en-US" sz="2400" dirty="0"/>
          </a:p>
          <a:p>
            <a:r>
              <a:rPr lang="en-US" sz="2400" dirty="0"/>
              <a:t>To consider the relation between documents, data, facts and information, let us exemplify from the work of genealogists, who are constructing family trees by putting up family relations between individuals. </a:t>
            </a:r>
          </a:p>
          <a:p>
            <a:r>
              <a:rPr lang="en-US" sz="2400" dirty="0"/>
              <a:t>First drafts may be based on interviews and recollections from close relatives. Because such information is often unreliable, better documentation, such as birth certificates are looked for. A birth certificate is a document that contains data about name, birth dates and parents of an individual. Normally, such as documentation is considered proof of a fact, e.g. that X is son of Y. </a:t>
            </a:r>
            <a:endParaRPr lang="da-DK" sz="2400" dirty="0"/>
          </a:p>
        </p:txBody>
      </p:sp>
      <p:sp>
        <p:nvSpPr>
          <p:cNvPr id="4" name="Pladsholder til sidefod 3">
            <a:extLst>
              <a:ext uri="{FF2B5EF4-FFF2-40B4-BE49-F238E27FC236}">
                <a16:creationId xmlns="" xmlns:a16="http://schemas.microsoft.com/office/drawing/2014/main" id="{AF0B8A11-285B-4144-8DE8-3E5B2BB5EC03}"/>
              </a:ext>
            </a:extLst>
          </p:cNvPr>
          <p:cNvSpPr>
            <a:spLocks noGrp="1"/>
          </p:cNvSpPr>
          <p:nvPr>
            <p:ph type="ftr" sz="quarter" idx="11"/>
          </p:nvPr>
        </p:nvSpPr>
        <p:spPr/>
        <p:txBody>
          <a:bodyPr/>
          <a:lstStyle/>
          <a:p>
            <a:endParaRPr lang="en-GB" dirty="0"/>
          </a:p>
        </p:txBody>
      </p:sp>
      <p:sp>
        <p:nvSpPr>
          <p:cNvPr id="5" name="Pladsholder til slidenummer 4">
            <a:extLst>
              <a:ext uri="{FF2B5EF4-FFF2-40B4-BE49-F238E27FC236}">
                <a16:creationId xmlns="" xmlns:a16="http://schemas.microsoft.com/office/drawing/2014/main" id="{4E263AE9-8874-47C1-A895-F9EAFD4CC1F8}"/>
              </a:ext>
            </a:extLst>
          </p:cNvPr>
          <p:cNvSpPr>
            <a:spLocks noGrp="1"/>
          </p:cNvSpPr>
          <p:nvPr>
            <p:ph type="sldNum" sz="quarter" idx="12"/>
          </p:nvPr>
        </p:nvSpPr>
        <p:spPr/>
        <p:txBody>
          <a:bodyPr/>
          <a:lstStyle/>
          <a:p>
            <a:fld id="{69E57DC2-970A-4B3E-BB1C-7A09969E49DF}" type="slidenum">
              <a:rPr lang="en-GB" smtClean="0"/>
              <a:t>11</a:t>
            </a:fld>
            <a:endParaRPr lang="en-GB" dirty="0"/>
          </a:p>
        </p:txBody>
      </p:sp>
    </p:spTree>
    <p:extLst>
      <p:ext uri="{BB962C8B-B14F-4D97-AF65-F5344CB8AC3E}">
        <p14:creationId xmlns:p14="http://schemas.microsoft.com/office/powerpoint/2010/main" val="75721033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467828" y="228600"/>
            <a:ext cx="9601200" cy="597709"/>
          </a:xfrm>
        </p:spPr>
        <p:txBody>
          <a:bodyPr>
            <a:normAutofit fontScale="90000"/>
          </a:bodyPr>
          <a:lstStyle/>
          <a:p>
            <a:r>
              <a:rPr lang="en-GB" sz="4000" dirty="0"/>
              <a:t>1. Defining data </a:t>
            </a:r>
            <a:r>
              <a:rPr lang="en-GB" sz="3600" dirty="0"/>
              <a:t>(example continued)</a:t>
            </a:r>
          </a:p>
        </p:txBody>
      </p:sp>
      <p:sp>
        <p:nvSpPr>
          <p:cNvPr id="3" name="Pladsholder til indhold 2"/>
          <p:cNvSpPr>
            <a:spLocks noGrp="1"/>
          </p:cNvSpPr>
          <p:nvPr>
            <p:ph idx="1"/>
          </p:nvPr>
        </p:nvSpPr>
        <p:spPr>
          <a:xfrm>
            <a:off x="879232" y="826309"/>
            <a:ext cx="11043138" cy="5627077"/>
          </a:xfrm>
        </p:spPr>
        <p:txBody>
          <a:bodyPr>
            <a:noAutofit/>
          </a:bodyPr>
          <a:lstStyle/>
          <a:p>
            <a:endParaRPr lang="en-US" sz="2400" dirty="0"/>
          </a:p>
          <a:p>
            <a:r>
              <a:rPr lang="en-US" sz="2400" dirty="0"/>
              <a:t>A birth certificate is made highly reliable by the institutions and procedures that have the responsibility to issue the certificates, and these institutions and procedures are established by the authorities based on a perceived balance between costs, needed security and conservatism of administrative institutions. </a:t>
            </a:r>
          </a:p>
          <a:p>
            <a:r>
              <a:rPr lang="en-US" sz="2400" dirty="0"/>
              <a:t>Today, however, genealogists have got a new kind of document: Reports from DNA analysis. They are pretty reliable, but nothing can be considered facts in an absolute sense. Birth certificates and DNA-reports are documents reporting data about family relationships between individuals, but as they are sometimes conflicting neither of them can be understood as reporting pure facts. They may, however, be understood as claims that are normally accepted as facts by a given community.</a:t>
            </a:r>
            <a:endParaRPr lang="da-DK" sz="2400" dirty="0"/>
          </a:p>
        </p:txBody>
      </p:sp>
      <p:sp>
        <p:nvSpPr>
          <p:cNvPr id="4" name="Pladsholder til sidefod 3">
            <a:extLst>
              <a:ext uri="{FF2B5EF4-FFF2-40B4-BE49-F238E27FC236}">
                <a16:creationId xmlns="" xmlns:a16="http://schemas.microsoft.com/office/drawing/2014/main" id="{AF0B8A11-285B-4144-8DE8-3E5B2BB5EC03}"/>
              </a:ext>
            </a:extLst>
          </p:cNvPr>
          <p:cNvSpPr>
            <a:spLocks noGrp="1"/>
          </p:cNvSpPr>
          <p:nvPr>
            <p:ph type="ftr" sz="quarter" idx="11"/>
          </p:nvPr>
        </p:nvSpPr>
        <p:spPr/>
        <p:txBody>
          <a:bodyPr/>
          <a:lstStyle/>
          <a:p>
            <a:endParaRPr lang="en-GB" dirty="0"/>
          </a:p>
        </p:txBody>
      </p:sp>
      <p:sp>
        <p:nvSpPr>
          <p:cNvPr id="5" name="Pladsholder til slidenummer 4">
            <a:extLst>
              <a:ext uri="{FF2B5EF4-FFF2-40B4-BE49-F238E27FC236}">
                <a16:creationId xmlns="" xmlns:a16="http://schemas.microsoft.com/office/drawing/2014/main" id="{4E263AE9-8874-47C1-A895-F9EAFD4CC1F8}"/>
              </a:ext>
            </a:extLst>
          </p:cNvPr>
          <p:cNvSpPr>
            <a:spLocks noGrp="1"/>
          </p:cNvSpPr>
          <p:nvPr>
            <p:ph type="sldNum" sz="quarter" idx="12"/>
          </p:nvPr>
        </p:nvSpPr>
        <p:spPr/>
        <p:txBody>
          <a:bodyPr/>
          <a:lstStyle/>
          <a:p>
            <a:fld id="{69E57DC2-970A-4B3E-BB1C-7A09969E49DF}" type="slidenum">
              <a:rPr lang="en-GB" smtClean="0"/>
              <a:t>12</a:t>
            </a:fld>
            <a:endParaRPr lang="en-GB" dirty="0"/>
          </a:p>
        </p:txBody>
      </p:sp>
    </p:spTree>
    <p:extLst>
      <p:ext uri="{BB962C8B-B14F-4D97-AF65-F5344CB8AC3E}">
        <p14:creationId xmlns:p14="http://schemas.microsoft.com/office/powerpoint/2010/main" val="393861360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371600" y="685800"/>
            <a:ext cx="9601200" cy="808892"/>
          </a:xfrm>
        </p:spPr>
        <p:txBody>
          <a:bodyPr>
            <a:normAutofit/>
          </a:bodyPr>
          <a:lstStyle/>
          <a:p>
            <a:r>
              <a:rPr lang="en-GB" sz="3600" dirty="0"/>
              <a:t>1. Defining data</a:t>
            </a:r>
          </a:p>
        </p:txBody>
      </p:sp>
      <p:sp>
        <p:nvSpPr>
          <p:cNvPr id="3" name="Pladsholder til indhold 2"/>
          <p:cNvSpPr>
            <a:spLocks noGrp="1"/>
          </p:cNvSpPr>
          <p:nvPr>
            <p:ph idx="1"/>
          </p:nvPr>
        </p:nvSpPr>
        <p:spPr>
          <a:xfrm>
            <a:off x="1371600" y="1336431"/>
            <a:ext cx="10462846" cy="4530969"/>
          </a:xfrm>
        </p:spPr>
        <p:txBody>
          <a:bodyPr/>
          <a:lstStyle/>
          <a:p>
            <a:endParaRPr lang="en-US" dirty="0"/>
          </a:p>
          <a:p>
            <a:r>
              <a:rPr lang="en-US" sz="2400" dirty="0"/>
              <a:t>It seems important to bring out that data can only be managed if they are somehow recorded, that is appears in documents. The recent interest in data in information science and data science cannot be understood as establishing a new category besides documents, only as a growing interest in new kinds of documents (cf., Furner 2016, 299-303). For example, Thomson Reuters [now Clarivate Analytics] launched at the end of 2012 the </a:t>
            </a:r>
            <a:r>
              <a:rPr lang="en-US" sz="2400" i="1" dirty="0">
                <a:solidFill>
                  <a:srgbClr val="0070C0"/>
                </a:solidFill>
              </a:rPr>
              <a:t>Data Citation Index </a:t>
            </a:r>
            <a:r>
              <a:rPr lang="en-US" sz="2400" dirty="0"/>
              <a:t>as a new product in the </a:t>
            </a:r>
            <a:r>
              <a:rPr lang="en-US" sz="2400" i="1" dirty="0"/>
              <a:t>Web of Knowledge</a:t>
            </a:r>
            <a:r>
              <a:rPr lang="en-US" sz="2400" dirty="0"/>
              <a:t> family. This index covers alternative document types compared to the traditional Web of Science documents: data repositories, data studies and data sets. These are all explicitly referred to as document types, cf., Nielsen and Hjørland 2014, 230; Clarivate Analytics 2018. </a:t>
            </a:r>
            <a:endParaRPr lang="da-DK" sz="2400" dirty="0"/>
          </a:p>
          <a:p>
            <a:pPr marL="0" indent="0">
              <a:buNone/>
            </a:pPr>
            <a:endParaRPr lang="en-GB" dirty="0"/>
          </a:p>
        </p:txBody>
      </p:sp>
      <p:sp>
        <p:nvSpPr>
          <p:cNvPr id="4" name="Pladsholder til sidefod 3">
            <a:extLst>
              <a:ext uri="{FF2B5EF4-FFF2-40B4-BE49-F238E27FC236}">
                <a16:creationId xmlns="" xmlns:a16="http://schemas.microsoft.com/office/drawing/2014/main" id="{AF0B8A11-285B-4144-8DE8-3E5B2BB5EC03}"/>
              </a:ext>
            </a:extLst>
          </p:cNvPr>
          <p:cNvSpPr>
            <a:spLocks noGrp="1"/>
          </p:cNvSpPr>
          <p:nvPr>
            <p:ph type="ftr" sz="quarter" idx="11"/>
          </p:nvPr>
        </p:nvSpPr>
        <p:spPr/>
        <p:txBody>
          <a:bodyPr/>
          <a:lstStyle/>
          <a:p>
            <a:endParaRPr lang="en-GB" dirty="0"/>
          </a:p>
        </p:txBody>
      </p:sp>
      <p:sp>
        <p:nvSpPr>
          <p:cNvPr id="5" name="Pladsholder til slidenummer 4">
            <a:extLst>
              <a:ext uri="{FF2B5EF4-FFF2-40B4-BE49-F238E27FC236}">
                <a16:creationId xmlns="" xmlns:a16="http://schemas.microsoft.com/office/drawing/2014/main" id="{4E263AE9-8874-47C1-A895-F9EAFD4CC1F8}"/>
              </a:ext>
            </a:extLst>
          </p:cNvPr>
          <p:cNvSpPr>
            <a:spLocks noGrp="1"/>
          </p:cNvSpPr>
          <p:nvPr>
            <p:ph type="sldNum" sz="quarter" idx="12"/>
          </p:nvPr>
        </p:nvSpPr>
        <p:spPr/>
        <p:txBody>
          <a:bodyPr/>
          <a:lstStyle/>
          <a:p>
            <a:fld id="{69E57DC2-970A-4B3E-BB1C-7A09969E49DF}" type="slidenum">
              <a:rPr lang="en-GB" smtClean="0"/>
              <a:t>13</a:t>
            </a:fld>
            <a:endParaRPr lang="en-GB" dirty="0"/>
          </a:p>
        </p:txBody>
      </p:sp>
    </p:spTree>
    <p:extLst>
      <p:ext uri="{BB962C8B-B14F-4D97-AF65-F5344CB8AC3E}">
        <p14:creationId xmlns:p14="http://schemas.microsoft.com/office/powerpoint/2010/main" val="225995570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371600" y="685800"/>
            <a:ext cx="9601200" cy="808892"/>
          </a:xfrm>
        </p:spPr>
        <p:txBody>
          <a:bodyPr>
            <a:normAutofit/>
          </a:bodyPr>
          <a:lstStyle/>
          <a:p>
            <a:r>
              <a:rPr lang="en-GB" sz="3600" dirty="0"/>
              <a:t>1. Defining data</a:t>
            </a:r>
          </a:p>
        </p:txBody>
      </p:sp>
      <p:sp>
        <p:nvSpPr>
          <p:cNvPr id="3" name="Pladsholder til indhold 2"/>
          <p:cNvSpPr>
            <a:spLocks noGrp="1"/>
          </p:cNvSpPr>
          <p:nvPr>
            <p:ph idx="1"/>
          </p:nvPr>
        </p:nvSpPr>
        <p:spPr>
          <a:xfrm>
            <a:off x="1072663" y="1494693"/>
            <a:ext cx="10779368" cy="4372708"/>
          </a:xfrm>
        </p:spPr>
        <p:txBody>
          <a:bodyPr>
            <a:normAutofit lnSpcReduction="10000"/>
          </a:bodyPr>
          <a:lstStyle/>
          <a:p>
            <a:r>
              <a:rPr lang="en-US" sz="2400" dirty="0" err="1"/>
              <a:t>Kaase</a:t>
            </a:r>
            <a:r>
              <a:rPr lang="en-US" sz="2400" dirty="0"/>
              <a:t> (2001, 3251) provided the following definition: "</a:t>
            </a:r>
            <a:r>
              <a:rPr lang="en-US" sz="2400" b="1" dirty="0">
                <a:solidFill>
                  <a:srgbClr val="0070C0"/>
                </a:solidFill>
              </a:rPr>
              <a:t>Data is information on properties of units of analysis</a:t>
            </a:r>
            <a:r>
              <a:rPr lang="en-US" sz="2400" dirty="0"/>
              <a:t>". </a:t>
            </a:r>
          </a:p>
          <a:p>
            <a:pPr marL="0" indent="0">
              <a:buNone/>
            </a:pPr>
            <a:r>
              <a:rPr lang="en-US" sz="2400" dirty="0"/>
              <a:t>The strength of this definition is that it one the one hand is clear and specific and does not confuse data and documents. On the other hand, it seems to be able to avoid the view that “data speaks for themselves”. This is the case because </a:t>
            </a:r>
            <a:r>
              <a:rPr lang="en-US" sz="2400" dirty="0" err="1"/>
              <a:t>Kaase’s</a:t>
            </a:r>
            <a:r>
              <a:rPr lang="en-US" sz="2400" dirty="0"/>
              <a:t> definition allows different interpretations about both (a) “units of analysis” and (b) the information about these units. For example, parent-child relationship (e.g. X is a son of Y) is a unit of analysis in genealogy, on which birth certificates, DNA-analysis reports, data from family interviews and recollections, among many other documents may provide information. Any document reporting such a child-parent relationship contains this datum, whether it is true or not. </a:t>
            </a:r>
            <a:endParaRPr lang="en-US" sz="2400" dirty="0" smtClean="0"/>
          </a:p>
          <a:p>
            <a:pPr marL="0" indent="0" algn="ctr">
              <a:buNone/>
            </a:pPr>
            <a:r>
              <a:rPr lang="en-US" sz="2400" dirty="0" smtClean="0">
                <a:solidFill>
                  <a:srgbClr val="FF0000"/>
                </a:solidFill>
              </a:rPr>
              <a:t>---</a:t>
            </a:r>
            <a:endParaRPr lang="da-DK" sz="2400" dirty="0">
              <a:solidFill>
                <a:srgbClr val="FF0000"/>
              </a:solidFill>
            </a:endParaRPr>
          </a:p>
          <a:p>
            <a:endParaRPr lang="en-GB" dirty="0"/>
          </a:p>
        </p:txBody>
      </p:sp>
      <p:sp>
        <p:nvSpPr>
          <p:cNvPr id="4" name="Pladsholder til sidefod 3">
            <a:extLst>
              <a:ext uri="{FF2B5EF4-FFF2-40B4-BE49-F238E27FC236}">
                <a16:creationId xmlns="" xmlns:a16="http://schemas.microsoft.com/office/drawing/2014/main" id="{AF0B8A11-285B-4144-8DE8-3E5B2BB5EC03}"/>
              </a:ext>
            </a:extLst>
          </p:cNvPr>
          <p:cNvSpPr>
            <a:spLocks noGrp="1"/>
          </p:cNvSpPr>
          <p:nvPr>
            <p:ph type="ftr" sz="quarter" idx="11"/>
          </p:nvPr>
        </p:nvSpPr>
        <p:spPr/>
        <p:txBody>
          <a:bodyPr/>
          <a:lstStyle/>
          <a:p>
            <a:endParaRPr lang="en-GB" dirty="0"/>
          </a:p>
        </p:txBody>
      </p:sp>
      <p:sp>
        <p:nvSpPr>
          <p:cNvPr id="5" name="Pladsholder til slidenummer 4">
            <a:extLst>
              <a:ext uri="{FF2B5EF4-FFF2-40B4-BE49-F238E27FC236}">
                <a16:creationId xmlns="" xmlns:a16="http://schemas.microsoft.com/office/drawing/2014/main" id="{4E263AE9-8874-47C1-A895-F9EAFD4CC1F8}"/>
              </a:ext>
            </a:extLst>
          </p:cNvPr>
          <p:cNvSpPr>
            <a:spLocks noGrp="1"/>
          </p:cNvSpPr>
          <p:nvPr>
            <p:ph type="sldNum" sz="quarter" idx="12"/>
          </p:nvPr>
        </p:nvSpPr>
        <p:spPr/>
        <p:txBody>
          <a:bodyPr/>
          <a:lstStyle/>
          <a:p>
            <a:fld id="{69E57DC2-970A-4B3E-BB1C-7A09969E49DF}" type="slidenum">
              <a:rPr lang="en-GB" smtClean="0"/>
              <a:t>14</a:t>
            </a:fld>
            <a:endParaRPr lang="en-GB" dirty="0"/>
          </a:p>
        </p:txBody>
      </p:sp>
    </p:spTree>
    <p:extLst>
      <p:ext uri="{BB962C8B-B14F-4D97-AF65-F5344CB8AC3E}">
        <p14:creationId xmlns:p14="http://schemas.microsoft.com/office/powerpoint/2010/main" val="186790708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371600" y="685800"/>
            <a:ext cx="9601200" cy="808892"/>
          </a:xfrm>
        </p:spPr>
        <p:txBody>
          <a:bodyPr>
            <a:normAutofit/>
          </a:bodyPr>
          <a:lstStyle/>
          <a:p>
            <a:r>
              <a:rPr lang="en-GB" sz="3600" dirty="0"/>
              <a:t>1. Defining </a:t>
            </a:r>
            <a:r>
              <a:rPr lang="en-GB" sz="3600" dirty="0" smtClean="0"/>
              <a:t>data </a:t>
            </a:r>
            <a:r>
              <a:rPr lang="en-GB" sz="1200" dirty="0" smtClean="0">
                <a:solidFill>
                  <a:srgbClr val="FF0000"/>
                </a:solidFill>
              </a:rPr>
              <a:t>(skip)</a:t>
            </a:r>
            <a:endParaRPr lang="en-GB" sz="1200" dirty="0">
              <a:solidFill>
                <a:srgbClr val="FF0000"/>
              </a:solidFill>
            </a:endParaRPr>
          </a:p>
        </p:txBody>
      </p:sp>
      <p:sp>
        <p:nvSpPr>
          <p:cNvPr id="3" name="Pladsholder til indhold 2"/>
          <p:cNvSpPr>
            <a:spLocks noGrp="1"/>
          </p:cNvSpPr>
          <p:nvPr>
            <p:ph idx="1"/>
          </p:nvPr>
        </p:nvSpPr>
        <p:spPr>
          <a:xfrm>
            <a:off x="1219201" y="1494692"/>
            <a:ext cx="10632830" cy="4519246"/>
          </a:xfrm>
        </p:spPr>
        <p:txBody>
          <a:bodyPr/>
          <a:lstStyle/>
          <a:p>
            <a:r>
              <a:rPr lang="en-US" sz="2400" dirty="0"/>
              <a:t>Different societies, cultures, communities and spheres of societies (state and municipalities, banks, churches, hospitals, sciences etc.) establish institutions, rules and processes to produce data and documentation that serves as </a:t>
            </a:r>
            <a:r>
              <a:rPr lang="en-US" sz="2400" b="1" i="1" dirty="0"/>
              <a:t>sufficient</a:t>
            </a:r>
            <a:r>
              <a:rPr lang="en-US" sz="2400" i="1" dirty="0"/>
              <a:t> </a:t>
            </a:r>
            <a:r>
              <a:rPr lang="en-US" sz="2400" b="1" i="1" dirty="0"/>
              <a:t>facts</a:t>
            </a:r>
            <a:r>
              <a:rPr lang="en-US" sz="2400" dirty="0"/>
              <a:t> for their main activities. </a:t>
            </a:r>
          </a:p>
          <a:p>
            <a:r>
              <a:rPr lang="en-US" sz="2400" dirty="0"/>
              <a:t>In science and scholarship observational data from measurements and experiments including computational data are examples. In the humanities they may be data about documents (bibliographical data), about works by artists, about individuals, about dates, events and historical periods.   </a:t>
            </a:r>
            <a:endParaRPr lang="da-DK" sz="2400" dirty="0"/>
          </a:p>
          <a:p>
            <a:pPr marL="0" indent="0" algn="ctr">
              <a:buNone/>
            </a:pPr>
            <a:r>
              <a:rPr lang="en-GB" dirty="0" smtClean="0">
                <a:solidFill>
                  <a:srgbClr val="FF0000"/>
                </a:solidFill>
              </a:rPr>
              <a:t>---</a:t>
            </a:r>
            <a:endParaRPr lang="en-GB" dirty="0">
              <a:solidFill>
                <a:srgbClr val="FF0000"/>
              </a:solidFill>
            </a:endParaRPr>
          </a:p>
        </p:txBody>
      </p:sp>
      <p:sp>
        <p:nvSpPr>
          <p:cNvPr id="4" name="Pladsholder til sidefod 3">
            <a:extLst>
              <a:ext uri="{FF2B5EF4-FFF2-40B4-BE49-F238E27FC236}">
                <a16:creationId xmlns="" xmlns:a16="http://schemas.microsoft.com/office/drawing/2014/main" id="{AF0B8A11-285B-4144-8DE8-3E5B2BB5EC03}"/>
              </a:ext>
            </a:extLst>
          </p:cNvPr>
          <p:cNvSpPr>
            <a:spLocks noGrp="1"/>
          </p:cNvSpPr>
          <p:nvPr>
            <p:ph type="ftr" sz="quarter" idx="11"/>
          </p:nvPr>
        </p:nvSpPr>
        <p:spPr/>
        <p:txBody>
          <a:bodyPr/>
          <a:lstStyle/>
          <a:p>
            <a:endParaRPr lang="en-GB" dirty="0"/>
          </a:p>
        </p:txBody>
      </p:sp>
      <p:sp>
        <p:nvSpPr>
          <p:cNvPr id="5" name="Pladsholder til slidenummer 4">
            <a:extLst>
              <a:ext uri="{FF2B5EF4-FFF2-40B4-BE49-F238E27FC236}">
                <a16:creationId xmlns="" xmlns:a16="http://schemas.microsoft.com/office/drawing/2014/main" id="{4E263AE9-8874-47C1-A895-F9EAFD4CC1F8}"/>
              </a:ext>
            </a:extLst>
          </p:cNvPr>
          <p:cNvSpPr>
            <a:spLocks noGrp="1"/>
          </p:cNvSpPr>
          <p:nvPr>
            <p:ph type="sldNum" sz="quarter" idx="12"/>
          </p:nvPr>
        </p:nvSpPr>
        <p:spPr/>
        <p:txBody>
          <a:bodyPr/>
          <a:lstStyle/>
          <a:p>
            <a:fld id="{69E57DC2-970A-4B3E-BB1C-7A09969E49DF}" type="slidenum">
              <a:rPr lang="en-GB" smtClean="0"/>
              <a:t>15</a:t>
            </a:fld>
            <a:endParaRPr lang="en-GB" dirty="0"/>
          </a:p>
        </p:txBody>
      </p:sp>
    </p:spTree>
    <p:extLst>
      <p:ext uri="{BB962C8B-B14F-4D97-AF65-F5344CB8AC3E}">
        <p14:creationId xmlns:p14="http://schemas.microsoft.com/office/powerpoint/2010/main" val="92958452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371600" y="685800"/>
            <a:ext cx="9601200" cy="808892"/>
          </a:xfrm>
        </p:spPr>
        <p:txBody>
          <a:bodyPr>
            <a:normAutofit/>
          </a:bodyPr>
          <a:lstStyle/>
          <a:p>
            <a:r>
              <a:rPr lang="en-GB" sz="3600" dirty="0"/>
              <a:t>2. Big data</a:t>
            </a:r>
          </a:p>
        </p:txBody>
      </p:sp>
      <p:sp>
        <p:nvSpPr>
          <p:cNvPr id="3" name="Pladsholder til indhold 2"/>
          <p:cNvSpPr>
            <a:spLocks noGrp="1"/>
          </p:cNvSpPr>
          <p:nvPr>
            <p:ph idx="1"/>
          </p:nvPr>
        </p:nvSpPr>
        <p:spPr>
          <a:xfrm>
            <a:off x="1037492" y="1494692"/>
            <a:ext cx="10920046" cy="4677508"/>
          </a:xfrm>
        </p:spPr>
        <p:txBody>
          <a:bodyPr>
            <a:normAutofit/>
          </a:bodyPr>
          <a:lstStyle/>
          <a:p>
            <a:r>
              <a:rPr lang="da-DK" sz="2600" dirty="0" err="1"/>
              <a:t>Ekbia</a:t>
            </a:r>
            <a:r>
              <a:rPr lang="da-DK" sz="2600" dirty="0"/>
              <a:t> et al. </a:t>
            </a:r>
            <a:r>
              <a:rPr lang="en-US" sz="2600" dirty="0"/>
              <a:t>(2015, 1525) wrote “</a:t>
            </a:r>
            <a:r>
              <a:rPr lang="en-US" sz="2600" dirty="0">
                <a:solidFill>
                  <a:srgbClr val="0070C0"/>
                </a:solidFill>
              </a:rPr>
              <a:t>A preliminary examination of the debates, discussions, and writings on Big Data demonstrates a pronounced lack of consensus about the definition, scope, and character of what falls within the purview of Big Data.</a:t>
            </a:r>
            <a:r>
              <a:rPr lang="en-US" sz="2600" dirty="0"/>
              <a:t>” </a:t>
            </a:r>
          </a:p>
          <a:p>
            <a:r>
              <a:rPr lang="en-US" sz="2600" dirty="0"/>
              <a:t>Floridi (2012) concluded that “</a:t>
            </a:r>
            <a:r>
              <a:rPr lang="en-US" sz="2600" dirty="0">
                <a:solidFill>
                  <a:srgbClr val="0070C0"/>
                </a:solidFill>
              </a:rPr>
              <a:t>it is unclear what exactly the term ‘Big Data’ means and hence refers to</a:t>
            </a:r>
            <a:r>
              <a:rPr lang="en-US" sz="2600" dirty="0"/>
              <a:t>” (p. 435).</a:t>
            </a:r>
            <a:endParaRPr lang="da-DK" sz="2600" dirty="0"/>
          </a:p>
          <a:p>
            <a:r>
              <a:rPr lang="en-US" sz="2600" dirty="0"/>
              <a:t>Most discussions of the term conclude that big data is not just a certain quantity of data, say more than 1 terabyte. It is also not just regarded as big in relation to standard computers (e.g. amounts of data which need main-frame computers in order to be processed)</a:t>
            </a:r>
            <a:r>
              <a:rPr lang="da-DK" sz="2600" dirty="0"/>
              <a:t> </a:t>
            </a:r>
            <a:r>
              <a:rPr lang="en-US" sz="2600" dirty="0"/>
              <a:t>. </a:t>
            </a:r>
            <a:endParaRPr lang="da-DK" sz="2600" dirty="0"/>
          </a:p>
          <a:p>
            <a:pPr marL="0" indent="0">
              <a:buNone/>
            </a:pPr>
            <a:endParaRPr lang="da-DK" sz="2800" dirty="0"/>
          </a:p>
          <a:p>
            <a:endParaRPr lang="en-GB" dirty="0"/>
          </a:p>
        </p:txBody>
      </p:sp>
      <p:sp>
        <p:nvSpPr>
          <p:cNvPr id="4" name="Pladsholder til sidefod 3">
            <a:extLst>
              <a:ext uri="{FF2B5EF4-FFF2-40B4-BE49-F238E27FC236}">
                <a16:creationId xmlns="" xmlns:a16="http://schemas.microsoft.com/office/drawing/2014/main" id="{AF0B8A11-285B-4144-8DE8-3E5B2BB5EC03}"/>
              </a:ext>
            </a:extLst>
          </p:cNvPr>
          <p:cNvSpPr>
            <a:spLocks noGrp="1"/>
          </p:cNvSpPr>
          <p:nvPr>
            <p:ph type="ftr" sz="quarter" idx="11"/>
          </p:nvPr>
        </p:nvSpPr>
        <p:spPr/>
        <p:txBody>
          <a:bodyPr/>
          <a:lstStyle/>
          <a:p>
            <a:endParaRPr lang="en-GB" dirty="0"/>
          </a:p>
        </p:txBody>
      </p:sp>
      <p:sp>
        <p:nvSpPr>
          <p:cNvPr id="5" name="Pladsholder til slidenummer 4">
            <a:extLst>
              <a:ext uri="{FF2B5EF4-FFF2-40B4-BE49-F238E27FC236}">
                <a16:creationId xmlns="" xmlns:a16="http://schemas.microsoft.com/office/drawing/2014/main" id="{4E263AE9-8874-47C1-A895-F9EAFD4CC1F8}"/>
              </a:ext>
            </a:extLst>
          </p:cNvPr>
          <p:cNvSpPr>
            <a:spLocks noGrp="1"/>
          </p:cNvSpPr>
          <p:nvPr>
            <p:ph type="sldNum" sz="quarter" idx="12"/>
          </p:nvPr>
        </p:nvSpPr>
        <p:spPr/>
        <p:txBody>
          <a:bodyPr/>
          <a:lstStyle/>
          <a:p>
            <a:fld id="{69E57DC2-970A-4B3E-BB1C-7A09969E49DF}" type="slidenum">
              <a:rPr lang="en-GB" smtClean="0"/>
              <a:t>16</a:t>
            </a:fld>
            <a:endParaRPr lang="en-GB" dirty="0"/>
          </a:p>
        </p:txBody>
      </p:sp>
    </p:spTree>
    <p:extLst>
      <p:ext uri="{BB962C8B-B14F-4D97-AF65-F5344CB8AC3E}">
        <p14:creationId xmlns:p14="http://schemas.microsoft.com/office/powerpoint/2010/main" val="189703197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371600" y="685800"/>
            <a:ext cx="9601200" cy="808892"/>
          </a:xfrm>
        </p:spPr>
        <p:txBody>
          <a:bodyPr>
            <a:normAutofit/>
          </a:bodyPr>
          <a:lstStyle/>
          <a:p>
            <a:r>
              <a:rPr lang="en-GB" sz="3600" dirty="0"/>
              <a:t>2. Big data</a:t>
            </a:r>
          </a:p>
        </p:txBody>
      </p:sp>
      <p:sp>
        <p:nvSpPr>
          <p:cNvPr id="3" name="Pladsholder til indhold 2"/>
          <p:cNvSpPr>
            <a:spLocks noGrp="1"/>
          </p:cNvSpPr>
          <p:nvPr>
            <p:ph idx="1"/>
          </p:nvPr>
        </p:nvSpPr>
        <p:spPr>
          <a:xfrm>
            <a:off x="1037492" y="1494692"/>
            <a:ext cx="10920046" cy="4677508"/>
          </a:xfrm>
        </p:spPr>
        <p:txBody>
          <a:bodyPr/>
          <a:lstStyle/>
          <a:p>
            <a:pPr marL="0" indent="0">
              <a:buNone/>
            </a:pPr>
            <a:r>
              <a:rPr lang="en-US" sz="2400" dirty="0"/>
              <a:t>A very common way to define big data is by referring to the 3 Vs. (Laney 2001; </a:t>
            </a:r>
            <a:r>
              <a:rPr lang="en-US" sz="2400" dirty="0" err="1"/>
              <a:t>Zikopoulos</a:t>
            </a:r>
            <a:r>
              <a:rPr lang="en-US" sz="2400" dirty="0"/>
              <a:t> et al 2012), all of which should be fulfilled for a set of data to be considered big.  </a:t>
            </a:r>
            <a:endParaRPr lang="da-DK" sz="2400" dirty="0"/>
          </a:p>
          <a:p>
            <a:pPr lvl="0"/>
            <a:r>
              <a:rPr lang="en-US" sz="2400" dirty="0"/>
              <a:t>Volume: The quantity of generated and stored data.</a:t>
            </a:r>
            <a:endParaRPr lang="da-DK" sz="2400" dirty="0"/>
          </a:p>
          <a:p>
            <a:pPr lvl="0"/>
            <a:r>
              <a:rPr lang="en-US" sz="2400" dirty="0"/>
              <a:t>Velocity:  The speed at which the data is generated and processed, often real-time</a:t>
            </a:r>
            <a:endParaRPr lang="da-DK" sz="2400" dirty="0"/>
          </a:p>
          <a:p>
            <a:pPr lvl="0"/>
            <a:r>
              <a:rPr lang="en-US" sz="2400" dirty="0"/>
              <a:t>Variety: Different kinds of data, e.g. drawn from text, images and audio”</a:t>
            </a:r>
            <a:endParaRPr lang="da-DK" sz="2400" dirty="0"/>
          </a:p>
          <a:p>
            <a:endParaRPr lang="en-GB" dirty="0"/>
          </a:p>
          <a:p>
            <a:pPr marL="0" indent="0">
              <a:buNone/>
            </a:pPr>
            <a:r>
              <a:rPr lang="en-GB" sz="2400" dirty="0"/>
              <a:t>(Other V’s and other characteristics has since been added by other researchers)</a:t>
            </a:r>
          </a:p>
        </p:txBody>
      </p:sp>
      <p:sp>
        <p:nvSpPr>
          <p:cNvPr id="4" name="Pladsholder til sidefod 3">
            <a:extLst>
              <a:ext uri="{FF2B5EF4-FFF2-40B4-BE49-F238E27FC236}">
                <a16:creationId xmlns="" xmlns:a16="http://schemas.microsoft.com/office/drawing/2014/main" id="{AF0B8A11-285B-4144-8DE8-3E5B2BB5EC03}"/>
              </a:ext>
            </a:extLst>
          </p:cNvPr>
          <p:cNvSpPr>
            <a:spLocks noGrp="1"/>
          </p:cNvSpPr>
          <p:nvPr>
            <p:ph type="ftr" sz="quarter" idx="11"/>
          </p:nvPr>
        </p:nvSpPr>
        <p:spPr/>
        <p:txBody>
          <a:bodyPr/>
          <a:lstStyle/>
          <a:p>
            <a:endParaRPr lang="en-GB" dirty="0"/>
          </a:p>
        </p:txBody>
      </p:sp>
      <p:sp>
        <p:nvSpPr>
          <p:cNvPr id="5" name="Pladsholder til slidenummer 4">
            <a:extLst>
              <a:ext uri="{FF2B5EF4-FFF2-40B4-BE49-F238E27FC236}">
                <a16:creationId xmlns="" xmlns:a16="http://schemas.microsoft.com/office/drawing/2014/main" id="{4E263AE9-8874-47C1-A895-F9EAFD4CC1F8}"/>
              </a:ext>
            </a:extLst>
          </p:cNvPr>
          <p:cNvSpPr>
            <a:spLocks noGrp="1"/>
          </p:cNvSpPr>
          <p:nvPr>
            <p:ph type="sldNum" sz="quarter" idx="12"/>
          </p:nvPr>
        </p:nvSpPr>
        <p:spPr/>
        <p:txBody>
          <a:bodyPr/>
          <a:lstStyle/>
          <a:p>
            <a:fld id="{69E57DC2-970A-4B3E-BB1C-7A09969E49DF}" type="slidenum">
              <a:rPr lang="en-GB" smtClean="0"/>
              <a:t>17</a:t>
            </a:fld>
            <a:endParaRPr lang="en-GB" dirty="0"/>
          </a:p>
        </p:txBody>
      </p:sp>
    </p:spTree>
    <p:extLst>
      <p:ext uri="{BB962C8B-B14F-4D97-AF65-F5344CB8AC3E}">
        <p14:creationId xmlns:p14="http://schemas.microsoft.com/office/powerpoint/2010/main" val="378363110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371600" y="685800"/>
            <a:ext cx="9601200" cy="808892"/>
          </a:xfrm>
        </p:spPr>
        <p:txBody>
          <a:bodyPr>
            <a:normAutofit/>
          </a:bodyPr>
          <a:lstStyle/>
          <a:p>
            <a:r>
              <a:rPr lang="en-GB" sz="3600" dirty="0"/>
              <a:t>2. Big data</a:t>
            </a:r>
          </a:p>
        </p:txBody>
      </p:sp>
      <p:sp>
        <p:nvSpPr>
          <p:cNvPr id="3" name="Pladsholder til indhold 2"/>
          <p:cNvSpPr>
            <a:spLocks noGrp="1"/>
          </p:cNvSpPr>
          <p:nvPr>
            <p:ph idx="1"/>
          </p:nvPr>
        </p:nvSpPr>
        <p:spPr>
          <a:xfrm>
            <a:off x="1037492" y="1494692"/>
            <a:ext cx="10920046" cy="4677508"/>
          </a:xfrm>
        </p:spPr>
        <p:txBody>
          <a:bodyPr/>
          <a:lstStyle/>
          <a:p>
            <a:pPr marL="0" indent="0">
              <a:buNone/>
            </a:pPr>
            <a:r>
              <a:rPr lang="en-US" sz="2400" dirty="0" err="1"/>
              <a:t>Ibekwe-SanJuan</a:t>
            </a:r>
            <a:r>
              <a:rPr lang="en-US" sz="2400" dirty="0"/>
              <a:t> and Bowker (2017, 192) wrote: </a:t>
            </a:r>
          </a:p>
          <a:p>
            <a:r>
              <a:rPr lang="en-US" sz="2400" dirty="0"/>
              <a:t>“</a:t>
            </a:r>
            <a:r>
              <a:rPr lang="en-US" sz="2400" dirty="0">
                <a:solidFill>
                  <a:srgbClr val="0070C0"/>
                </a:solidFill>
              </a:rPr>
              <a:t>Having retraced the origins of the term, the question about what it is remains open. There is a consensus, at least from a physical standpoint, that big data represents volumes of data such that traditional database algorithms are unable to cope with it and that it requires more robust and distributed computer infrastructures and algorithms such as </a:t>
            </a:r>
            <a:r>
              <a:rPr lang="en-US" sz="2400" dirty="0" err="1">
                <a:solidFill>
                  <a:srgbClr val="0070C0"/>
                </a:solidFill>
              </a:rPr>
              <a:t>hadoop</a:t>
            </a:r>
            <a:r>
              <a:rPr lang="en-US" sz="2400" dirty="0">
                <a:solidFill>
                  <a:srgbClr val="0070C0"/>
                </a:solidFill>
              </a:rPr>
              <a:t> clusters, grid infrastructure and cloud clusters</a:t>
            </a:r>
            <a:r>
              <a:rPr lang="en-US" sz="2400" dirty="0"/>
              <a:t>”. </a:t>
            </a:r>
          </a:p>
          <a:p>
            <a:pPr marL="0" indent="0">
              <a:buNone/>
            </a:pPr>
            <a:r>
              <a:rPr lang="en-US" sz="2400" dirty="0"/>
              <a:t>However, it is not theoretically satisfactory to define big data by some kinds of present-day technology used to manage it.  It is not “a physical standpoint” but a conceptual and theoretical standpoint that is important defining the term.  </a:t>
            </a:r>
            <a:endParaRPr lang="da-DK" sz="2400" dirty="0"/>
          </a:p>
          <a:p>
            <a:endParaRPr lang="en-GB" dirty="0"/>
          </a:p>
        </p:txBody>
      </p:sp>
      <p:sp>
        <p:nvSpPr>
          <p:cNvPr id="4" name="Pladsholder til sidefod 3">
            <a:extLst>
              <a:ext uri="{FF2B5EF4-FFF2-40B4-BE49-F238E27FC236}">
                <a16:creationId xmlns="" xmlns:a16="http://schemas.microsoft.com/office/drawing/2014/main" id="{AF0B8A11-285B-4144-8DE8-3E5B2BB5EC03}"/>
              </a:ext>
            </a:extLst>
          </p:cNvPr>
          <p:cNvSpPr>
            <a:spLocks noGrp="1"/>
          </p:cNvSpPr>
          <p:nvPr>
            <p:ph type="ftr" sz="quarter" idx="11"/>
          </p:nvPr>
        </p:nvSpPr>
        <p:spPr/>
        <p:txBody>
          <a:bodyPr/>
          <a:lstStyle/>
          <a:p>
            <a:endParaRPr lang="en-GB" dirty="0"/>
          </a:p>
        </p:txBody>
      </p:sp>
      <p:sp>
        <p:nvSpPr>
          <p:cNvPr id="5" name="Pladsholder til slidenummer 4">
            <a:extLst>
              <a:ext uri="{FF2B5EF4-FFF2-40B4-BE49-F238E27FC236}">
                <a16:creationId xmlns="" xmlns:a16="http://schemas.microsoft.com/office/drawing/2014/main" id="{4E263AE9-8874-47C1-A895-F9EAFD4CC1F8}"/>
              </a:ext>
            </a:extLst>
          </p:cNvPr>
          <p:cNvSpPr>
            <a:spLocks noGrp="1"/>
          </p:cNvSpPr>
          <p:nvPr>
            <p:ph type="sldNum" sz="quarter" idx="12"/>
          </p:nvPr>
        </p:nvSpPr>
        <p:spPr/>
        <p:txBody>
          <a:bodyPr/>
          <a:lstStyle/>
          <a:p>
            <a:fld id="{69E57DC2-970A-4B3E-BB1C-7A09969E49DF}" type="slidenum">
              <a:rPr lang="en-GB" smtClean="0"/>
              <a:t>18</a:t>
            </a:fld>
            <a:endParaRPr lang="en-GB" dirty="0"/>
          </a:p>
        </p:txBody>
      </p:sp>
    </p:spTree>
    <p:extLst>
      <p:ext uri="{BB962C8B-B14F-4D97-AF65-F5344CB8AC3E}">
        <p14:creationId xmlns:p14="http://schemas.microsoft.com/office/powerpoint/2010/main" val="53875609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371600" y="685800"/>
            <a:ext cx="9601200" cy="808892"/>
          </a:xfrm>
        </p:spPr>
        <p:txBody>
          <a:bodyPr>
            <a:normAutofit/>
          </a:bodyPr>
          <a:lstStyle/>
          <a:p>
            <a:r>
              <a:rPr lang="en-GB" sz="3600" dirty="0"/>
              <a:t>2. Big </a:t>
            </a:r>
            <a:r>
              <a:rPr lang="en-GB" sz="3600" dirty="0" smtClean="0"/>
              <a:t>data </a:t>
            </a:r>
            <a:r>
              <a:rPr lang="en-GB" sz="1200" dirty="0" smtClean="0">
                <a:solidFill>
                  <a:srgbClr val="FF0000"/>
                </a:solidFill>
              </a:rPr>
              <a:t>(skip)</a:t>
            </a:r>
            <a:endParaRPr lang="en-GB" sz="1200" dirty="0"/>
          </a:p>
        </p:txBody>
      </p:sp>
      <p:sp>
        <p:nvSpPr>
          <p:cNvPr id="3" name="Pladsholder til indhold 2"/>
          <p:cNvSpPr>
            <a:spLocks noGrp="1"/>
          </p:cNvSpPr>
          <p:nvPr>
            <p:ph idx="1"/>
          </p:nvPr>
        </p:nvSpPr>
        <p:spPr>
          <a:xfrm>
            <a:off x="1037492" y="1494692"/>
            <a:ext cx="10920046" cy="4677508"/>
          </a:xfrm>
        </p:spPr>
        <p:txBody>
          <a:bodyPr>
            <a:normAutofit/>
          </a:bodyPr>
          <a:lstStyle/>
          <a:p>
            <a:r>
              <a:rPr lang="en-US" sz="2400" dirty="0" err="1"/>
              <a:t>Kitchin</a:t>
            </a:r>
            <a:r>
              <a:rPr lang="en-US" sz="2400" dirty="0"/>
              <a:t> (2014, 80-99) defines the term implicitly by arguing that the production of big data has been facilitated by the confluence of five technological innovations from the start of the 21th century onwards:</a:t>
            </a:r>
            <a:endParaRPr lang="da-DK" sz="2400" dirty="0"/>
          </a:p>
          <a:p>
            <a:pPr lvl="0"/>
            <a:r>
              <a:rPr lang="en-US" sz="2400" dirty="0">
                <a:solidFill>
                  <a:srgbClr val="0070C0"/>
                </a:solidFill>
              </a:rPr>
              <a:t>Growing computational power</a:t>
            </a:r>
            <a:endParaRPr lang="da-DK" sz="2400" dirty="0">
              <a:solidFill>
                <a:srgbClr val="0070C0"/>
              </a:solidFill>
            </a:endParaRPr>
          </a:p>
          <a:p>
            <a:pPr lvl="0"/>
            <a:r>
              <a:rPr lang="en-US" sz="2400" dirty="0">
                <a:solidFill>
                  <a:srgbClr val="0070C0"/>
                </a:solidFill>
              </a:rPr>
              <a:t>Dense internetworking</a:t>
            </a:r>
            <a:endParaRPr lang="da-DK" sz="2400" dirty="0">
              <a:solidFill>
                <a:srgbClr val="0070C0"/>
              </a:solidFill>
            </a:endParaRPr>
          </a:p>
          <a:p>
            <a:pPr lvl="0"/>
            <a:r>
              <a:rPr lang="en-US" sz="2400" dirty="0">
                <a:solidFill>
                  <a:srgbClr val="0070C0"/>
                </a:solidFill>
              </a:rPr>
              <a:t>Pervasive and ubiquitous computing, </a:t>
            </a:r>
            <a:endParaRPr lang="da-DK" sz="2400" dirty="0">
              <a:solidFill>
                <a:srgbClr val="0070C0"/>
              </a:solidFill>
            </a:endParaRPr>
          </a:p>
          <a:p>
            <a:pPr lvl="0"/>
            <a:r>
              <a:rPr lang="en-US" sz="2400" dirty="0">
                <a:solidFill>
                  <a:srgbClr val="0070C0"/>
                </a:solidFill>
              </a:rPr>
              <a:t>Indexical and machine-readable identification </a:t>
            </a:r>
            <a:endParaRPr lang="da-DK" sz="2400" dirty="0">
              <a:solidFill>
                <a:srgbClr val="0070C0"/>
              </a:solidFill>
            </a:endParaRPr>
          </a:p>
          <a:p>
            <a:pPr lvl="0"/>
            <a:r>
              <a:rPr lang="en-US" sz="2400" dirty="0">
                <a:solidFill>
                  <a:srgbClr val="0070C0"/>
                </a:solidFill>
              </a:rPr>
              <a:t>Massive distributed storage </a:t>
            </a:r>
            <a:endParaRPr lang="da-DK" sz="2400" dirty="0">
              <a:solidFill>
                <a:srgbClr val="0070C0"/>
              </a:solidFill>
            </a:endParaRPr>
          </a:p>
          <a:p>
            <a:r>
              <a:rPr lang="en-US" sz="2400" dirty="0"/>
              <a:t>In combination, </a:t>
            </a:r>
            <a:r>
              <a:rPr lang="en-US" sz="2400" dirty="0" err="1"/>
              <a:t>Kitchin</a:t>
            </a:r>
            <a:r>
              <a:rPr lang="en-US" sz="2400" dirty="0"/>
              <a:t> argues, these developments have led to a diverse set of social-technical systems that produce what is today considered big data.</a:t>
            </a:r>
            <a:endParaRPr lang="da-DK" sz="2400" dirty="0"/>
          </a:p>
        </p:txBody>
      </p:sp>
      <p:sp>
        <p:nvSpPr>
          <p:cNvPr id="4" name="Pladsholder til sidefod 3">
            <a:extLst>
              <a:ext uri="{FF2B5EF4-FFF2-40B4-BE49-F238E27FC236}">
                <a16:creationId xmlns="" xmlns:a16="http://schemas.microsoft.com/office/drawing/2014/main" id="{AF0B8A11-285B-4144-8DE8-3E5B2BB5EC03}"/>
              </a:ext>
            </a:extLst>
          </p:cNvPr>
          <p:cNvSpPr>
            <a:spLocks noGrp="1"/>
          </p:cNvSpPr>
          <p:nvPr>
            <p:ph type="ftr" sz="quarter" idx="11"/>
          </p:nvPr>
        </p:nvSpPr>
        <p:spPr/>
        <p:txBody>
          <a:bodyPr/>
          <a:lstStyle/>
          <a:p>
            <a:endParaRPr lang="en-GB" dirty="0"/>
          </a:p>
        </p:txBody>
      </p:sp>
      <p:sp>
        <p:nvSpPr>
          <p:cNvPr id="5" name="Pladsholder til slidenummer 4">
            <a:extLst>
              <a:ext uri="{FF2B5EF4-FFF2-40B4-BE49-F238E27FC236}">
                <a16:creationId xmlns="" xmlns:a16="http://schemas.microsoft.com/office/drawing/2014/main" id="{4E263AE9-8874-47C1-A895-F9EAFD4CC1F8}"/>
              </a:ext>
            </a:extLst>
          </p:cNvPr>
          <p:cNvSpPr>
            <a:spLocks noGrp="1"/>
          </p:cNvSpPr>
          <p:nvPr>
            <p:ph type="sldNum" sz="quarter" idx="12"/>
          </p:nvPr>
        </p:nvSpPr>
        <p:spPr/>
        <p:txBody>
          <a:bodyPr/>
          <a:lstStyle/>
          <a:p>
            <a:fld id="{69E57DC2-970A-4B3E-BB1C-7A09969E49DF}" type="slidenum">
              <a:rPr lang="en-GB" smtClean="0"/>
              <a:t>19</a:t>
            </a:fld>
            <a:endParaRPr lang="en-GB" dirty="0"/>
          </a:p>
        </p:txBody>
      </p:sp>
    </p:spTree>
    <p:extLst>
      <p:ext uri="{BB962C8B-B14F-4D97-AF65-F5344CB8AC3E}">
        <p14:creationId xmlns:p14="http://schemas.microsoft.com/office/powerpoint/2010/main" val="365010726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617784" y="685800"/>
            <a:ext cx="9355015" cy="703217"/>
          </a:xfrm>
        </p:spPr>
        <p:txBody>
          <a:bodyPr/>
          <a:lstStyle/>
          <a:p>
            <a:r>
              <a:rPr lang="en-GB" dirty="0"/>
              <a:t>Overview</a:t>
            </a:r>
          </a:p>
        </p:txBody>
      </p:sp>
      <p:sp>
        <p:nvSpPr>
          <p:cNvPr id="3" name="Pladsholder til indhold 2"/>
          <p:cNvSpPr>
            <a:spLocks noGrp="1"/>
          </p:cNvSpPr>
          <p:nvPr>
            <p:ph idx="1"/>
          </p:nvPr>
        </p:nvSpPr>
        <p:spPr>
          <a:xfrm>
            <a:off x="1371599" y="1793631"/>
            <a:ext cx="10374923" cy="4659755"/>
          </a:xfrm>
        </p:spPr>
        <p:txBody>
          <a:bodyPr>
            <a:normAutofit/>
          </a:bodyPr>
          <a:lstStyle/>
          <a:p>
            <a:r>
              <a:rPr lang="en-US" sz="2400" dirty="0"/>
              <a:t>1.	Defining data</a:t>
            </a:r>
          </a:p>
          <a:p>
            <a:r>
              <a:rPr lang="en-US" sz="2400" dirty="0"/>
              <a:t>2.	Big data</a:t>
            </a:r>
          </a:p>
          <a:p>
            <a:r>
              <a:rPr lang="en-US" sz="2400" dirty="0"/>
              <a:t>3.	Big data and ‘undiscovered public knowledge’</a:t>
            </a:r>
          </a:p>
          <a:p>
            <a:r>
              <a:rPr lang="en-US" sz="2400" dirty="0"/>
              <a:t>4.	The myth of empiricism 4.1 Cyberinfrastructure or “e-science”</a:t>
            </a:r>
          </a:p>
          <a:p>
            <a:r>
              <a:rPr lang="en-US" sz="2400" dirty="0"/>
              <a:t>5.	Standards</a:t>
            </a:r>
          </a:p>
          <a:p>
            <a:r>
              <a:rPr lang="en-US" sz="2400" dirty="0"/>
              <a:t>6.	Database semantics </a:t>
            </a:r>
          </a:p>
          <a:p>
            <a:r>
              <a:rPr lang="en-US" sz="2400" dirty="0"/>
              <a:t>7.	Conclusion</a:t>
            </a:r>
          </a:p>
          <a:p>
            <a:r>
              <a:rPr lang="en-US" sz="2400" dirty="0"/>
              <a:t>References</a:t>
            </a:r>
          </a:p>
        </p:txBody>
      </p:sp>
      <p:sp>
        <p:nvSpPr>
          <p:cNvPr id="4" name="Pladsholder til sidefod 3">
            <a:extLst>
              <a:ext uri="{FF2B5EF4-FFF2-40B4-BE49-F238E27FC236}">
                <a16:creationId xmlns="" xmlns:a16="http://schemas.microsoft.com/office/drawing/2014/main" id="{4A3AF6B9-22DB-43BB-A7ED-2B05D7111224}"/>
              </a:ext>
            </a:extLst>
          </p:cNvPr>
          <p:cNvSpPr>
            <a:spLocks noGrp="1"/>
          </p:cNvSpPr>
          <p:nvPr>
            <p:ph type="ftr" sz="quarter" idx="11"/>
          </p:nvPr>
        </p:nvSpPr>
        <p:spPr/>
        <p:txBody>
          <a:bodyPr/>
          <a:lstStyle/>
          <a:p>
            <a:endParaRPr lang="en-GB" dirty="0"/>
          </a:p>
        </p:txBody>
      </p:sp>
      <p:sp>
        <p:nvSpPr>
          <p:cNvPr id="5" name="Pladsholder til slidenummer 4">
            <a:extLst>
              <a:ext uri="{FF2B5EF4-FFF2-40B4-BE49-F238E27FC236}">
                <a16:creationId xmlns="" xmlns:a16="http://schemas.microsoft.com/office/drawing/2014/main" id="{AB68F2DE-9B18-46C7-854A-3C507843E80D}"/>
              </a:ext>
            </a:extLst>
          </p:cNvPr>
          <p:cNvSpPr>
            <a:spLocks noGrp="1"/>
          </p:cNvSpPr>
          <p:nvPr>
            <p:ph type="sldNum" sz="quarter" idx="12"/>
          </p:nvPr>
        </p:nvSpPr>
        <p:spPr/>
        <p:txBody>
          <a:bodyPr/>
          <a:lstStyle/>
          <a:p>
            <a:fld id="{69E57DC2-970A-4B3E-BB1C-7A09969E49DF}" type="slidenum">
              <a:rPr lang="en-GB" smtClean="0"/>
              <a:t>2</a:t>
            </a:fld>
            <a:endParaRPr lang="en-GB" dirty="0"/>
          </a:p>
        </p:txBody>
      </p:sp>
    </p:spTree>
    <p:extLst>
      <p:ext uri="{BB962C8B-B14F-4D97-AF65-F5344CB8AC3E}">
        <p14:creationId xmlns:p14="http://schemas.microsoft.com/office/powerpoint/2010/main" val="218108105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371600" y="685800"/>
            <a:ext cx="9601200" cy="808892"/>
          </a:xfrm>
        </p:spPr>
        <p:txBody>
          <a:bodyPr>
            <a:normAutofit/>
          </a:bodyPr>
          <a:lstStyle/>
          <a:p>
            <a:r>
              <a:rPr lang="en-GB" sz="3600" dirty="0"/>
              <a:t>2. Big </a:t>
            </a:r>
            <a:r>
              <a:rPr lang="en-GB" sz="3600" dirty="0" smtClean="0"/>
              <a:t>data </a:t>
            </a:r>
            <a:endParaRPr lang="en-GB" sz="3600" dirty="0"/>
          </a:p>
        </p:txBody>
      </p:sp>
      <p:sp>
        <p:nvSpPr>
          <p:cNvPr id="3" name="Pladsholder til indhold 2"/>
          <p:cNvSpPr>
            <a:spLocks noGrp="1"/>
          </p:cNvSpPr>
          <p:nvPr>
            <p:ph idx="1"/>
          </p:nvPr>
        </p:nvSpPr>
        <p:spPr>
          <a:xfrm>
            <a:off x="949569" y="1494692"/>
            <a:ext cx="11007969" cy="4958694"/>
          </a:xfrm>
        </p:spPr>
        <p:txBody>
          <a:bodyPr>
            <a:normAutofit fontScale="92500" lnSpcReduction="20000"/>
          </a:bodyPr>
          <a:lstStyle/>
          <a:p>
            <a:pPr marL="0" indent="0">
              <a:buNone/>
            </a:pPr>
            <a:r>
              <a:rPr lang="en-US" sz="2600" dirty="0"/>
              <a:t>Boyd and Crawford (2012, 663) suggested the following definition:</a:t>
            </a:r>
            <a:endParaRPr lang="da-DK" sz="2600" dirty="0"/>
          </a:p>
          <a:p>
            <a:r>
              <a:rPr lang="en-US" sz="2600" dirty="0"/>
              <a:t>“</a:t>
            </a:r>
            <a:r>
              <a:rPr lang="en-US" sz="2600" dirty="0">
                <a:solidFill>
                  <a:srgbClr val="0070C0"/>
                </a:solidFill>
              </a:rPr>
              <a:t>We define Big Data</a:t>
            </a:r>
            <a:r>
              <a:rPr lang="en-US" sz="2600" baseline="30000" dirty="0">
                <a:solidFill>
                  <a:srgbClr val="0070C0"/>
                </a:solidFill>
              </a:rPr>
              <a:t> </a:t>
            </a:r>
            <a:r>
              <a:rPr lang="en-US" sz="2600" dirty="0">
                <a:solidFill>
                  <a:srgbClr val="0070C0"/>
                </a:solidFill>
              </a:rPr>
              <a:t>as a cultural, technological, and scholarly phenomenon that rests on the interplay of:</a:t>
            </a:r>
            <a:endParaRPr lang="da-DK" sz="2600" dirty="0">
              <a:solidFill>
                <a:srgbClr val="0070C0"/>
              </a:solidFill>
            </a:endParaRPr>
          </a:p>
          <a:p>
            <a:r>
              <a:rPr lang="en-US" sz="2600" dirty="0">
                <a:solidFill>
                  <a:srgbClr val="0070C0"/>
                </a:solidFill>
              </a:rPr>
              <a:t>(1) Technology: maximizing computation power and algorithmic accuracy to gather, analyze, link, and compare large data sets.</a:t>
            </a:r>
            <a:endParaRPr lang="da-DK" sz="2600" dirty="0">
              <a:solidFill>
                <a:srgbClr val="0070C0"/>
              </a:solidFill>
            </a:endParaRPr>
          </a:p>
          <a:p>
            <a:r>
              <a:rPr lang="en-US" sz="2600" dirty="0">
                <a:solidFill>
                  <a:srgbClr val="0070C0"/>
                </a:solidFill>
              </a:rPr>
              <a:t>(2) Analysis: drawing on large data sets to identify patterns in order to make economic, social, technical, and legal claims.</a:t>
            </a:r>
            <a:endParaRPr lang="da-DK" sz="2600" dirty="0">
              <a:solidFill>
                <a:srgbClr val="0070C0"/>
              </a:solidFill>
            </a:endParaRPr>
          </a:p>
          <a:p>
            <a:r>
              <a:rPr lang="en-US" sz="2600" dirty="0">
                <a:solidFill>
                  <a:srgbClr val="0070C0"/>
                </a:solidFill>
              </a:rPr>
              <a:t>(3) Mythology: the widespread belief that large data sets offer a higher form of intelligence and knowledge that can generate insights that were previously impossible, with the aura of truth, objectivity, and accuracy.</a:t>
            </a:r>
            <a:r>
              <a:rPr lang="en-US" sz="2600" dirty="0"/>
              <a:t>” </a:t>
            </a:r>
            <a:endParaRPr lang="da-DK" sz="2600" dirty="0"/>
          </a:p>
          <a:p>
            <a:r>
              <a:rPr lang="en-US" sz="2600" dirty="0"/>
              <a:t>These authors here suggest a new dimension: mythology. There is no doubt that there is much hype, buzz word and vogue associated with the term – and from a scholarly point of view it is important to try to identify what is sound and theoretically important and what is not. </a:t>
            </a:r>
            <a:endParaRPr lang="da-DK" sz="2600" dirty="0"/>
          </a:p>
          <a:p>
            <a:endParaRPr lang="en-GB" dirty="0"/>
          </a:p>
        </p:txBody>
      </p:sp>
      <p:sp>
        <p:nvSpPr>
          <p:cNvPr id="4" name="Pladsholder til sidefod 3">
            <a:extLst>
              <a:ext uri="{FF2B5EF4-FFF2-40B4-BE49-F238E27FC236}">
                <a16:creationId xmlns="" xmlns:a16="http://schemas.microsoft.com/office/drawing/2014/main" id="{AF0B8A11-285B-4144-8DE8-3E5B2BB5EC03}"/>
              </a:ext>
            </a:extLst>
          </p:cNvPr>
          <p:cNvSpPr>
            <a:spLocks noGrp="1"/>
          </p:cNvSpPr>
          <p:nvPr>
            <p:ph type="ftr" sz="quarter" idx="11"/>
          </p:nvPr>
        </p:nvSpPr>
        <p:spPr/>
        <p:txBody>
          <a:bodyPr/>
          <a:lstStyle/>
          <a:p>
            <a:endParaRPr lang="en-GB" dirty="0"/>
          </a:p>
        </p:txBody>
      </p:sp>
      <p:sp>
        <p:nvSpPr>
          <p:cNvPr id="5" name="Pladsholder til slidenummer 4">
            <a:extLst>
              <a:ext uri="{FF2B5EF4-FFF2-40B4-BE49-F238E27FC236}">
                <a16:creationId xmlns="" xmlns:a16="http://schemas.microsoft.com/office/drawing/2014/main" id="{4E263AE9-8874-47C1-A895-F9EAFD4CC1F8}"/>
              </a:ext>
            </a:extLst>
          </p:cNvPr>
          <p:cNvSpPr>
            <a:spLocks noGrp="1"/>
          </p:cNvSpPr>
          <p:nvPr>
            <p:ph type="sldNum" sz="quarter" idx="12"/>
          </p:nvPr>
        </p:nvSpPr>
        <p:spPr/>
        <p:txBody>
          <a:bodyPr/>
          <a:lstStyle/>
          <a:p>
            <a:fld id="{69E57DC2-970A-4B3E-BB1C-7A09969E49DF}" type="slidenum">
              <a:rPr lang="en-GB" smtClean="0"/>
              <a:t>20</a:t>
            </a:fld>
            <a:endParaRPr lang="en-GB" dirty="0"/>
          </a:p>
        </p:txBody>
      </p:sp>
    </p:spTree>
    <p:extLst>
      <p:ext uri="{BB962C8B-B14F-4D97-AF65-F5344CB8AC3E}">
        <p14:creationId xmlns:p14="http://schemas.microsoft.com/office/powerpoint/2010/main" val="212476813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371600" y="685800"/>
            <a:ext cx="9601200" cy="808892"/>
          </a:xfrm>
        </p:spPr>
        <p:txBody>
          <a:bodyPr>
            <a:normAutofit/>
          </a:bodyPr>
          <a:lstStyle/>
          <a:p>
            <a:r>
              <a:rPr lang="en-GB" sz="3600" dirty="0"/>
              <a:t>2. Big data</a:t>
            </a:r>
          </a:p>
        </p:txBody>
      </p:sp>
      <p:sp>
        <p:nvSpPr>
          <p:cNvPr id="3" name="Pladsholder til indhold 2"/>
          <p:cNvSpPr>
            <a:spLocks noGrp="1"/>
          </p:cNvSpPr>
          <p:nvPr>
            <p:ph idx="1"/>
          </p:nvPr>
        </p:nvSpPr>
        <p:spPr>
          <a:xfrm>
            <a:off x="949569" y="1494692"/>
            <a:ext cx="11007969" cy="4958694"/>
          </a:xfrm>
        </p:spPr>
        <p:txBody>
          <a:bodyPr>
            <a:normAutofit/>
          </a:bodyPr>
          <a:lstStyle/>
          <a:p>
            <a:r>
              <a:rPr lang="en-US" sz="2400" dirty="0"/>
              <a:t>There seems to be some arbitrariness whether something falls under the label big data and Golub and Hansson (2017, 1098) stated: “</a:t>
            </a:r>
            <a:r>
              <a:rPr lang="en-US" sz="2400" dirty="0">
                <a:solidFill>
                  <a:srgbClr val="0070C0"/>
                </a:solidFill>
              </a:rPr>
              <a:t>Data is nothing new to Library and Information Science (LIS) and Big Data presents a quantitative expansion of an already well-known object of study</a:t>
            </a:r>
            <a:r>
              <a:rPr lang="en-US" sz="2400" dirty="0"/>
              <a:t>”. </a:t>
            </a:r>
          </a:p>
          <a:p>
            <a:endParaRPr lang="en-US" sz="2400" dirty="0"/>
          </a:p>
          <a:p>
            <a:r>
              <a:rPr lang="en-US" sz="2400" dirty="0"/>
              <a:t>Probably we should not consider </a:t>
            </a:r>
            <a:r>
              <a:rPr lang="en-US" sz="2400" i="1" dirty="0"/>
              <a:t>big data </a:t>
            </a:r>
            <a:r>
              <a:rPr lang="en-US" sz="2400" dirty="0"/>
              <a:t>a theoretical coherent term? Often it is just synonymous with large data sets. The important thing is to consider the different kinds of big data and to consider what kind of theory is relevant for both research and practice. </a:t>
            </a:r>
            <a:endParaRPr lang="da-DK" sz="2400" dirty="0"/>
          </a:p>
        </p:txBody>
      </p:sp>
      <p:sp>
        <p:nvSpPr>
          <p:cNvPr id="4" name="Pladsholder til sidefod 3">
            <a:extLst>
              <a:ext uri="{FF2B5EF4-FFF2-40B4-BE49-F238E27FC236}">
                <a16:creationId xmlns="" xmlns:a16="http://schemas.microsoft.com/office/drawing/2014/main" id="{AF0B8A11-285B-4144-8DE8-3E5B2BB5EC03}"/>
              </a:ext>
            </a:extLst>
          </p:cNvPr>
          <p:cNvSpPr>
            <a:spLocks noGrp="1"/>
          </p:cNvSpPr>
          <p:nvPr>
            <p:ph type="ftr" sz="quarter" idx="11"/>
          </p:nvPr>
        </p:nvSpPr>
        <p:spPr/>
        <p:txBody>
          <a:bodyPr/>
          <a:lstStyle/>
          <a:p>
            <a:endParaRPr lang="en-GB" dirty="0"/>
          </a:p>
        </p:txBody>
      </p:sp>
      <p:sp>
        <p:nvSpPr>
          <p:cNvPr id="5" name="Pladsholder til slidenummer 4">
            <a:extLst>
              <a:ext uri="{FF2B5EF4-FFF2-40B4-BE49-F238E27FC236}">
                <a16:creationId xmlns="" xmlns:a16="http://schemas.microsoft.com/office/drawing/2014/main" id="{4E263AE9-8874-47C1-A895-F9EAFD4CC1F8}"/>
              </a:ext>
            </a:extLst>
          </p:cNvPr>
          <p:cNvSpPr>
            <a:spLocks noGrp="1"/>
          </p:cNvSpPr>
          <p:nvPr>
            <p:ph type="sldNum" sz="quarter" idx="12"/>
          </p:nvPr>
        </p:nvSpPr>
        <p:spPr/>
        <p:txBody>
          <a:bodyPr/>
          <a:lstStyle/>
          <a:p>
            <a:fld id="{69E57DC2-970A-4B3E-BB1C-7A09969E49DF}" type="slidenum">
              <a:rPr lang="en-GB" smtClean="0"/>
              <a:t>21</a:t>
            </a:fld>
            <a:endParaRPr lang="en-GB" dirty="0"/>
          </a:p>
        </p:txBody>
      </p:sp>
    </p:spTree>
    <p:extLst>
      <p:ext uri="{BB962C8B-B14F-4D97-AF65-F5344CB8AC3E}">
        <p14:creationId xmlns:p14="http://schemas.microsoft.com/office/powerpoint/2010/main" val="243543041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371600" y="685800"/>
            <a:ext cx="9601200" cy="808892"/>
          </a:xfrm>
        </p:spPr>
        <p:txBody>
          <a:bodyPr>
            <a:normAutofit/>
          </a:bodyPr>
          <a:lstStyle/>
          <a:p>
            <a:r>
              <a:rPr lang="en-GB" sz="3600" dirty="0"/>
              <a:t>2. Big </a:t>
            </a:r>
            <a:r>
              <a:rPr lang="en-GB" sz="3600" dirty="0" smtClean="0"/>
              <a:t>data </a:t>
            </a:r>
            <a:endParaRPr lang="en-GB" sz="3600" dirty="0"/>
          </a:p>
        </p:txBody>
      </p:sp>
      <p:sp>
        <p:nvSpPr>
          <p:cNvPr id="3" name="Pladsholder til indhold 2"/>
          <p:cNvSpPr>
            <a:spLocks noGrp="1"/>
          </p:cNvSpPr>
          <p:nvPr>
            <p:ph idx="1"/>
          </p:nvPr>
        </p:nvSpPr>
        <p:spPr>
          <a:xfrm>
            <a:off x="949569" y="1494692"/>
            <a:ext cx="11007969" cy="4958694"/>
          </a:xfrm>
        </p:spPr>
        <p:txBody>
          <a:bodyPr>
            <a:normAutofit/>
          </a:bodyPr>
          <a:lstStyle/>
          <a:p>
            <a:pPr marL="0" indent="0">
              <a:buNone/>
            </a:pPr>
            <a:r>
              <a:rPr lang="en-US" sz="2400" dirty="0"/>
              <a:t>A short note on different kinds of big data. </a:t>
            </a:r>
          </a:p>
          <a:p>
            <a:r>
              <a:rPr lang="en-US" sz="2400" dirty="0"/>
              <a:t>Physics and astronomy are extreme data-intensive sciences. CERN, for example, which is Europe's particle-physics laboratory near Geneva in Switzerland, the particle-collision events in CERN's Large Hadron Collider generate every year around 15 petabytes of data — the equivalent of about 4 million high-definition feature-length films (Marx 2013, 255). </a:t>
            </a:r>
          </a:p>
          <a:p>
            <a:r>
              <a:rPr lang="en-US" sz="2400" dirty="0"/>
              <a:t>The construction of the Large Synoptic Survey Telescope (LSST) in Chile is designed to produce about 15 terabytes of raw data per night and 30 petabytes over its 10-year survey life. Even after processing, that’s still a 15 PB store. (Murray 2017).</a:t>
            </a:r>
            <a:endParaRPr lang="da-DK" sz="2400" dirty="0"/>
          </a:p>
        </p:txBody>
      </p:sp>
      <p:sp>
        <p:nvSpPr>
          <p:cNvPr id="4" name="Pladsholder til sidefod 3">
            <a:extLst>
              <a:ext uri="{FF2B5EF4-FFF2-40B4-BE49-F238E27FC236}">
                <a16:creationId xmlns="" xmlns:a16="http://schemas.microsoft.com/office/drawing/2014/main" id="{AF0B8A11-285B-4144-8DE8-3E5B2BB5EC03}"/>
              </a:ext>
            </a:extLst>
          </p:cNvPr>
          <p:cNvSpPr>
            <a:spLocks noGrp="1"/>
          </p:cNvSpPr>
          <p:nvPr>
            <p:ph type="ftr" sz="quarter" idx="11"/>
          </p:nvPr>
        </p:nvSpPr>
        <p:spPr/>
        <p:txBody>
          <a:bodyPr/>
          <a:lstStyle/>
          <a:p>
            <a:endParaRPr lang="en-GB" dirty="0"/>
          </a:p>
        </p:txBody>
      </p:sp>
      <p:sp>
        <p:nvSpPr>
          <p:cNvPr id="5" name="Pladsholder til slidenummer 4">
            <a:extLst>
              <a:ext uri="{FF2B5EF4-FFF2-40B4-BE49-F238E27FC236}">
                <a16:creationId xmlns="" xmlns:a16="http://schemas.microsoft.com/office/drawing/2014/main" id="{4E263AE9-8874-47C1-A895-F9EAFD4CC1F8}"/>
              </a:ext>
            </a:extLst>
          </p:cNvPr>
          <p:cNvSpPr>
            <a:spLocks noGrp="1"/>
          </p:cNvSpPr>
          <p:nvPr>
            <p:ph type="sldNum" sz="quarter" idx="12"/>
          </p:nvPr>
        </p:nvSpPr>
        <p:spPr/>
        <p:txBody>
          <a:bodyPr/>
          <a:lstStyle/>
          <a:p>
            <a:fld id="{69E57DC2-970A-4B3E-BB1C-7A09969E49DF}" type="slidenum">
              <a:rPr lang="en-GB" smtClean="0"/>
              <a:t>22</a:t>
            </a:fld>
            <a:endParaRPr lang="en-GB" dirty="0"/>
          </a:p>
        </p:txBody>
      </p:sp>
    </p:spTree>
    <p:extLst>
      <p:ext uri="{BB962C8B-B14F-4D97-AF65-F5344CB8AC3E}">
        <p14:creationId xmlns:p14="http://schemas.microsoft.com/office/powerpoint/2010/main" val="295910923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371600" y="685800"/>
            <a:ext cx="9601200" cy="808892"/>
          </a:xfrm>
        </p:spPr>
        <p:txBody>
          <a:bodyPr>
            <a:normAutofit/>
          </a:bodyPr>
          <a:lstStyle/>
          <a:p>
            <a:r>
              <a:rPr lang="en-GB" sz="3600" dirty="0"/>
              <a:t>2. Big data</a:t>
            </a:r>
          </a:p>
        </p:txBody>
      </p:sp>
      <p:sp>
        <p:nvSpPr>
          <p:cNvPr id="3" name="Pladsholder til indhold 2"/>
          <p:cNvSpPr>
            <a:spLocks noGrp="1"/>
          </p:cNvSpPr>
          <p:nvPr>
            <p:ph idx="1"/>
          </p:nvPr>
        </p:nvSpPr>
        <p:spPr>
          <a:xfrm>
            <a:off x="949569" y="1494692"/>
            <a:ext cx="11007969" cy="4958694"/>
          </a:xfrm>
        </p:spPr>
        <p:txBody>
          <a:bodyPr>
            <a:normAutofit/>
          </a:bodyPr>
          <a:lstStyle/>
          <a:p>
            <a:pPr marL="0" indent="0">
              <a:buNone/>
            </a:pPr>
            <a:r>
              <a:rPr lang="en-US" sz="2400" dirty="0"/>
              <a:t>Compared to such amounts of data, Marx (2013, 257) found biology to be both later in the big science field, smaller and having relatively more diverse data:</a:t>
            </a:r>
            <a:endParaRPr lang="da-DK" sz="2400" dirty="0"/>
          </a:p>
          <a:p>
            <a:pPr marL="0" indent="0">
              <a:buNone/>
            </a:pPr>
            <a:endParaRPr lang="da-DK" sz="2400" dirty="0"/>
          </a:p>
          <a:p>
            <a:r>
              <a:rPr lang="en-US" sz="2400" dirty="0"/>
              <a:t>“</a:t>
            </a:r>
            <a:r>
              <a:rPr lang="en-US" sz="2400" dirty="0">
                <a:solidFill>
                  <a:srgbClr val="0070C0"/>
                </a:solidFill>
              </a:rPr>
              <a:t>Biology data mining has challenges all of its own, says Birney. Biological data are much more heterogeneous than those in physics. They stem from a wide range of experiments that spit out many types of information, such as genetic sequences, interactions of proteins or findings in medical records. The complexity is daunting, says Lawrence Hunter, a computational biologist at the University of Colorado Denver. “Getting the most from the data requires interpreting them in light of all the relevant prior knowledge,” he says</a:t>
            </a:r>
            <a:r>
              <a:rPr lang="en-US" sz="2400" dirty="0"/>
              <a:t>.”</a:t>
            </a:r>
            <a:endParaRPr lang="da-DK" sz="2400" dirty="0"/>
          </a:p>
          <a:p>
            <a:pPr marL="0" indent="0">
              <a:buNone/>
            </a:pPr>
            <a:endParaRPr lang="da-DK" dirty="0"/>
          </a:p>
        </p:txBody>
      </p:sp>
      <p:sp>
        <p:nvSpPr>
          <p:cNvPr id="4" name="Pladsholder til sidefod 3">
            <a:extLst>
              <a:ext uri="{FF2B5EF4-FFF2-40B4-BE49-F238E27FC236}">
                <a16:creationId xmlns="" xmlns:a16="http://schemas.microsoft.com/office/drawing/2014/main" id="{AF0B8A11-285B-4144-8DE8-3E5B2BB5EC03}"/>
              </a:ext>
            </a:extLst>
          </p:cNvPr>
          <p:cNvSpPr>
            <a:spLocks noGrp="1"/>
          </p:cNvSpPr>
          <p:nvPr>
            <p:ph type="ftr" sz="quarter" idx="11"/>
          </p:nvPr>
        </p:nvSpPr>
        <p:spPr/>
        <p:txBody>
          <a:bodyPr/>
          <a:lstStyle/>
          <a:p>
            <a:endParaRPr lang="en-GB" dirty="0"/>
          </a:p>
        </p:txBody>
      </p:sp>
      <p:sp>
        <p:nvSpPr>
          <p:cNvPr id="5" name="Pladsholder til slidenummer 4">
            <a:extLst>
              <a:ext uri="{FF2B5EF4-FFF2-40B4-BE49-F238E27FC236}">
                <a16:creationId xmlns="" xmlns:a16="http://schemas.microsoft.com/office/drawing/2014/main" id="{4E263AE9-8874-47C1-A895-F9EAFD4CC1F8}"/>
              </a:ext>
            </a:extLst>
          </p:cNvPr>
          <p:cNvSpPr>
            <a:spLocks noGrp="1"/>
          </p:cNvSpPr>
          <p:nvPr>
            <p:ph type="sldNum" sz="quarter" idx="12"/>
          </p:nvPr>
        </p:nvSpPr>
        <p:spPr/>
        <p:txBody>
          <a:bodyPr/>
          <a:lstStyle/>
          <a:p>
            <a:fld id="{69E57DC2-970A-4B3E-BB1C-7A09969E49DF}" type="slidenum">
              <a:rPr lang="en-GB" smtClean="0"/>
              <a:t>23</a:t>
            </a:fld>
            <a:endParaRPr lang="en-GB" dirty="0"/>
          </a:p>
        </p:txBody>
      </p:sp>
    </p:spTree>
    <p:extLst>
      <p:ext uri="{BB962C8B-B14F-4D97-AF65-F5344CB8AC3E}">
        <p14:creationId xmlns:p14="http://schemas.microsoft.com/office/powerpoint/2010/main" val="420514090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371600" y="685800"/>
            <a:ext cx="9601200" cy="808892"/>
          </a:xfrm>
        </p:spPr>
        <p:txBody>
          <a:bodyPr>
            <a:normAutofit/>
          </a:bodyPr>
          <a:lstStyle/>
          <a:p>
            <a:r>
              <a:rPr lang="en-GB" sz="3600" dirty="0"/>
              <a:t>2. Big data</a:t>
            </a:r>
          </a:p>
        </p:txBody>
      </p:sp>
      <p:sp>
        <p:nvSpPr>
          <p:cNvPr id="3" name="Pladsholder til indhold 2"/>
          <p:cNvSpPr>
            <a:spLocks noGrp="1"/>
          </p:cNvSpPr>
          <p:nvPr>
            <p:ph idx="1"/>
          </p:nvPr>
        </p:nvSpPr>
        <p:spPr>
          <a:xfrm>
            <a:off x="949569" y="1494692"/>
            <a:ext cx="11007969" cy="4958694"/>
          </a:xfrm>
        </p:spPr>
        <p:txBody>
          <a:bodyPr>
            <a:normAutofit/>
          </a:bodyPr>
          <a:lstStyle/>
          <a:p>
            <a:r>
              <a:rPr lang="en-US" sz="2400" dirty="0"/>
              <a:t>Another category is the social media, like Facebook, Google, Twitter and YouTube collecting enormous amounts of information from us and about us, which may be used commercially, scholarly, and for other purposes. </a:t>
            </a:r>
          </a:p>
          <a:p>
            <a:r>
              <a:rPr lang="en-US" sz="2400" dirty="0"/>
              <a:t>An example close to bibliometrics is Google Books with its n-gram viewer. </a:t>
            </a:r>
            <a:endParaRPr lang="da-DK" sz="2400" dirty="0"/>
          </a:p>
          <a:p>
            <a:pPr marL="0" indent="0">
              <a:buNone/>
            </a:pPr>
            <a:endParaRPr lang="en-GB" sz="2400" dirty="0"/>
          </a:p>
          <a:p>
            <a:r>
              <a:rPr lang="en-US" sz="2400" dirty="0"/>
              <a:t>A basic assumption in this presentation is that variety (diversity, heterogeneity, messiness or semantic ambiguity) in both production and use of data is </a:t>
            </a:r>
            <a:r>
              <a:rPr lang="en-US" sz="2400" u="sng" dirty="0"/>
              <a:t>the</a:t>
            </a:r>
            <a:r>
              <a:rPr lang="en-US" sz="2400" dirty="0"/>
              <a:t> main theoretical issue. If the purposes for which the data are going to be used are ill-defined, then it is difficult to optimize the system providing the data and if the data themselves represent an ill-defined merging the same is the case.  More about this in the Section: 6 database semantics</a:t>
            </a:r>
            <a:r>
              <a:rPr lang="en-US" sz="2400" dirty="0" smtClean="0"/>
              <a:t>.</a:t>
            </a:r>
          </a:p>
          <a:p>
            <a:pPr marL="0" indent="0" algn="ctr">
              <a:buNone/>
            </a:pPr>
            <a:r>
              <a:rPr lang="en-GB" sz="2400" dirty="0">
                <a:solidFill>
                  <a:srgbClr val="FF0000"/>
                </a:solidFill>
              </a:rPr>
              <a:t>---</a:t>
            </a:r>
          </a:p>
          <a:p>
            <a:pPr marL="0" indent="0">
              <a:buNone/>
            </a:pPr>
            <a:endParaRPr lang="en-GB" sz="2400" dirty="0"/>
          </a:p>
        </p:txBody>
      </p:sp>
      <p:sp>
        <p:nvSpPr>
          <p:cNvPr id="4" name="Pladsholder til sidefod 3">
            <a:extLst>
              <a:ext uri="{FF2B5EF4-FFF2-40B4-BE49-F238E27FC236}">
                <a16:creationId xmlns="" xmlns:a16="http://schemas.microsoft.com/office/drawing/2014/main" id="{AF0B8A11-285B-4144-8DE8-3E5B2BB5EC03}"/>
              </a:ext>
            </a:extLst>
          </p:cNvPr>
          <p:cNvSpPr>
            <a:spLocks noGrp="1"/>
          </p:cNvSpPr>
          <p:nvPr>
            <p:ph type="ftr" sz="quarter" idx="11"/>
          </p:nvPr>
        </p:nvSpPr>
        <p:spPr/>
        <p:txBody>
          <a:bodyPr/>
          <a:lstStyle/>
          <a:p>
            <a:endParaRPr lang="en-GB" dirty="0"/>
          </a:p>
        </p:txBody>
      </p:sp>
      <p:sp>
        <p:nvSpPr>
          <p:cNvPr id="5" name="Pladsholder til slidenummer 4">
            <a:extLst>
              <a:ext uri="{FF2B5EF4-FFF2-40B4-BE49-F238E27FC236}">
                <a16:creationId xmlns="" xmlns:a16="http://schemas.microsoft.com/office/drawing/2014/main" id="{4E263AE9-8874-47C1-A895-F9EAFD4CC1F8}"/>
              </a:ext>
            </a:extLst>
          </p:cNvPr>
          <p:cNvSpPr>
            <a:spLocks noGrp="1"/>
          </p:cNvSpPr>
          <p:nvPr>
            <p:ph type="sldNum" sz="quarter" idx="12"/>
          </p:nvPr>
        </p:nvSpPr>
        <p:spPr/>
        <p:txBody>
          <a:bodyPr/>
          <a:lstStyle/>
          <a:p>
            <a:fld id="{69E57DC2-970A-4B3E-BB1C-7A09969E49DF}" type="slidenum">
              <a:rPr lang="en-GB" smtClean="0"/>
              <a:t>24</a:t>
            </a:fld>
            <a:endParaRPr lang="en-GB" dirty="0"/>
          </a:p>
        </p:txBody>
      </p:sp>
    </p:spTree>
    <p:extLst>
      <p:ext uri="{BB962C8B-B14F-4D97-AF65-F5344CB8AC3E}">
        <p14:creationId xmlns:p14="http://schemas.microsoft.com/office/powerpoint/2010/main" val="220466903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371600" y="685800"/>
            <a:ext cx="9601200" cy="808892"/>
          </a:xfrm>
        </p:spPr>
        <p:txBody>
          <a:bodyPr>
            <a:normAutofit/>
          </a:bodyPr>
          <a:lstStyle/>
          <a:p>
            <a:r>
              <a:rPr lang="en-US" sz="3600" dirty="0"/>
              <a:t>3. Big data and ‘undiscovered public knowledge</a:t>
            </a:r>
            <a:r>
              <a:rPr lang="en-US" sz="3600" b="1" dirty="0"/>
              <a:t>’</a:t>
            </a:r>
            <a:endParaRPr lang="da-DK" sz="3600" dirty="0"/>
          </a:p>
        </p:txBody>
      </p:sp>
      <p:sp>
        <p:nvSpPr>
          <p:cNvPr id="3" name="Pladsholder til indhold 2"/>
          <p:cNvSpPr>
            <a:spLocks noGrp="1"/>
          </p:cNvSpPr>
          <p:nvPr>
            <p:ph idx="1"/>
          </p:nvPr>
        </p:nvSpPr>
        <p:spPr>
          <a:xfrm>
            <a:off x="949569" y="1494692"/>
            <a:ext cx="11007969" cy="4958694"/>
          </a:xfrm>
        </p:spPr>
        <p:txBody>
          <a:bodyPr>
            <a:normAutofit fontScale="92500" lnSpcReduction="20000"/>
          </a:bodyPr>
          <a:lstStyle/>
          <a:p>
            <a:pPr marL="0" indent="0">
              <a:buNone/>
            </a:pPr>
            <a:r>
              <a:rPr lang="en-US" sz="2600" dirty="0"/>
              <a:t>“Undiscovered public knowledge” is an important idea in LIS and for LIS. It is mostly associated with the pioneering research done by Swanson’s (1986a, 1986b) work. His idea was that there is important knowledge in libraries and the literature, that is published and thereby public, yet “undiscovered” it the sense that new scientific knowledge can be generated from it, but nobody is aware of its relevance.  </a:t>
            </a:r>
          </a:p>
          <a:p>
            <a:pPr marL="0" indent="0">
              <a:buNone/>
            </a:pPr>
            <a:r>
              <a:rPr lang="en-US" sz="2600" dirty="0"/>
              <a:t>This idea seems even more relevant in relation to big data and is probably one of the main inspirations behind many people’s engagement with date curation as well as with open data.  About biology, for example, Marx (2013, 260) reported: </a:t>
            </a:r>
            <a:endParaRPr lang="da-DK" sz="2600" dirty="0"/>
          </a:p>
          <a:p>
            <a:r>
              <a:rPr lang="en-US" sz="2600" dirty="0"/>
              <a:t>“</a:t>
            </a:r>
            <a:r>
              <a:rPr lang="en-US" sz="2600" dirty="0">
                <a:solidFill>
                  <a:srgbClr val="0070C0"/>
                </a:solidFill>
              </a:rPr>
              <a:t>A number of McClure's graduate students are microbial ecologists, and she teaches them how to rethink their findings in the face of so many new data. “Before taking my class, none of these students would have imagined that they could produce new, meaningful knowledge, and new hypotheses, from existing data, not their own,” she says. Big data in biology add to the possibilities for scientists, she says, because data sit “under-</a:t>
            </a:r>
            <a:r>
              <a:rPr lang="en-US" sz="2600" dirty="0" err="1">
                <a:solidFill>
                  <a:srgbClr val="0070C0"/>
                </a:solidFill>
              </a:rPr>
              <a:t>analysed</a:t>
            </a:r>
            <a:r>
              <a:rPr lang="en-US" sz="2600" dirty="0">
                <a:solidFill>
                  <a:srgbClr val="0070C0"/>
                </a:solidFill>
              </a:rPr>
              <a:t> in databases all over the world”. </a:t>
            </a:r>
            <a:r>
              <a:rPr lang="en-US" sz="2600" dirty="0"/>
              <a:t>“ </a:t>
            </a:r>
            <a:endParaRPr lang="da-DK" sz="2600" dirty="0"/>
          </a:p>
          <a:p>
            <a:pPr marL="0" indent="0">
              <a:buNone/>
            </a:pPr>
            <a:endParaRPr lang="en-GB" dirty="0"/>
          </a:p>
        </p:txBody>
      </p:sp>
      <p:sp>
        <p:nvSpPr>
          <p:cNvPr id="4" name="Pladsholder til sidefod 3">
            <a:extLst>
              <a:ext uri="{FF2B5EF4-FFF2-40B4-BE49-F238E27FC236}">
                <a16:creationId xmlns="" xmlns:a16="http://schemas.microsoft.com/office/drawing/2014/main" id="{AF0B8A11-285B-4144-8DE8-3E5B2BB5EC03}"/>
              </a:ext>
            </a:extLst>
          </p:cNvPr>
          <p:cNvSpPr>
            <a:spLocks noGrp="1"/>
          </p:cNvSpPr>
          <p:nvPr>
            <p:ph type="ftr" sz="quarter" idx="11"/>
          </p:nvPr>
        </p:nvSpPr>
        <p:spPr/>
        <p:txBody>
          <a:bodyPr/>
          <a:lstStyle/>
          <a:p>
            <a:endParaRPr lang="en-GB" dirty="0"/>
          </a:p>
        </p:txBody>
      </p:sp>
      <p:sp>
        <p:nvSpPr>
          <p:cNvPr id="5" name="Pladsholder til slidenummer 4">
            <a:extLst>
              <a:ext uri="{FF2B5EF4-FFF2-40B4-BE49-F238E27FC236}">
                <a16:creationId xmlns="" xmlns:a16="http://schemas.microsoft.com/office/drawing/2014/main" id="{4E263AE9-8874-47C1-A895-F9EAFD4CC1F8}"/>
              </a:ext>
            </a:extLst>
          </p:cNvPr>
          <p:cNvSpPr>
            <a:spLocks noGrp="1"/>
          </p:cNvSpPr>
          <p:nvPr>
            <p:ph type="sldNum" sz="quarter" idx="12"/>
          </p:nvPr>
        </p:nvSpPr>
        <p:spPr/>
        <p:txBody>
          <a:bodyPr/>
          <a:lstStyle/>
          <a:p>
            <a:fld id="{69E57DC2-970A-4B3E-BB1C-7A09969E49DF}" type="slidenum">
              <a:rPr lang="en-GB" smtClean="0"/>
              <a:t>25</a:t>
            </a:fld>
            <a:endParaRPr lang="en-GB" dirty="0"/>
          </a:p>
        </p:txBody>
      </p:sp>
    </p:spTree>
    <p:extLst>
      <p:ext uri="{BB962C8B-B14F-4D97-AF65-F5344CB8AC3E}">
        <p14:creationId xmlns:p14="http://schemas.microsoft.com/office/powerpoint/2010/main" val="235730075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371600" y="685800"/>
            <a:ext cx="9601200" cy="808892"/>
          </a:xfrm>
        </p:spPr>
        <p:txBody>
          <a:bodyPr>
            <a:normAutofit/>
          </a:bodyPr>
          <a:lstStyle/>
          <a:p>
            <a:r>
              <a:rPr lang="en-US" sz="3600" dirty="0"/>
              <a:t>3. Big data and ‘undiscovered public knowledge</a:t>
            </a:r>
            <a:r>
              <a:rPr lang="en-US" sz="3600" b="1" dirty="0"/>
              <a:t>’</a:t>
            </a:r>
            <a:endParaRPr lang="da-DK" sz="3600" dirty="0"/>
          </a:p>
        </p:txBody>
      </p:sp>
      <p:sp>
        <p:nvSpPr>
          <p:cNvPr id="3" name="Pladsholder til indhold 2"/>
          <p:cNvSpPr>
            <a:spLocks noGrp="1"/>
          </p:cNvSpPr>
          <p:nvPr>
            <p:ph idx="1"/>
          </p:nvPr>
        </p:nvSpPr>
        <p:spPr>
          <a:xfrm>
            <a:off x="949569" y="1494692"/>
            <a:ext cx="11007969" cy="4958694"/>
          </a:xfrm>
        </p:spPr>
        <p:txBody>
          <a:bodyPr>
            <a:normAutofit/>
          </a:bodyPr>
          <a:lstStyle/>
          <a:p>
            <a:pPr marL="0" indent="0">
              <a:buNone/>
            </a:pPr>
            <a:r>
              <a:rPr lang="en-US" sz="2400" dirty="0"/>
              <a:t>The idea seems fundamentally sound and should be considered one of pillars on which LIS and knowledge organization is based (although, as we shall see below, it may be associated with problematic epistemological assumptions).</a:t>
            </a:r>
            <a:endParaRPr lang="da-DK" sz="2400" dirty="0"/>
          </a:p>
          <a:p>
            <a:pPr marL="0" indent="0">
              <a:buNone/>
            </a:pPr>
            <a:endParaRPr lang="en-GB" sz="2400" dirty="0"/>
          </a:p>
          <a:p>
            <a:pPr marL="0" indent="0">
              <a:buNone/>
            </a:pPr>
            <a:r>
              <a:rPr lang="en-US" sz="2400" dirty="0"/>
              <a:t>Undiscovered public knowledge often exists in relation to different communities. This points to an issue that was relatively neglected by Swanson: That discovering of relevant knowledge is closely related to issues of scientific paradigms. People in one paradigm may be relative blind towards relevant findings produced in other paradigms. </a:t>
            </a:r>
            <a:endParaRPr lang="en-US" sz="2400" dirty="0" smtClean="0"/>
          </a:p>
          <a:p>
            <a:pPr marL="0" indent="0" algn="ctr">
              <a:buNone/>
            </a:pPr>
            <a:r>
              <a:rPr lang="en-GB" sz="2400" dirty="0">
                <a:solidFill>
                  <a:srgbClr val="FF0000"/>
                </a:solidFill>
              </a:rPr>
              <a:t>---</a:t>
            </a:r>
          </a:p>
          <a:p>
            <a:pPr marL="0" indent="0">
              <a:buNone/>
            </a:pPr>
            <a:endParaRPr lang="en-GB" sz="2400" dirty="0"/>
          </a:p>
        </p:txBody>
      </p:sp>
      <p:sp>
        <p:nvSpPr>
          <p:cNvPr id="4" name="Pladsholder til sidefod 3">
            <a:extLst>
              <a:ext uri="{FF2B5EF4-FFF2-40B4-BE49-F238E27FC236}">
                <a16:creationId xmlns="" xmlns:a16="http://schemas.microsoft.com/office/drawing/2014/main" id="{AF0B8A11-285B-4144-8DE8-3E5B2BB5EC03}"/>
              </a:ext>
            </a:extLst>
          </p:cNvPr>
          <p:cNvSpPr>
            <a:spLocks noGrp="1"/>
          </p:cNvSpPr>
          <p:nvPr>
            <p:ph type="ftr" sz="quarter" idx="11"/>
          </p:nvPr>
        </p:nvSpPr>
        <p:spPr/>
        <p:txBody>
          <a:bodyPr/>
          <a:lstStyle/>
          <a:p>
            <a:endParaRPr lang="en-GB" dirty="0"/>
          </a:p>
        </p:txBody>
      </p:sp>
      <p:sp>
        <p:nvSpPr>
          <p:cNvPr id="5" name="Pladsholder til slidenummer 4">
            <a:extLst>
              <a:ext uri="{FF2B5EF4-FFF2-40B4-BE49-F238E27FC236}">
                <a16:creationId xmlns="" xmlns:a16="http://schemas.microsoft.com/office/drawing/2014/main" id="{4E263AE9-8874-47C1-A895-F9EAFD4CC1F8}"/>
              </a:ext>
            </a:extLst>
          </p:cNvPr>
          <p:cNvSpPr>
            <a:spLocks noGrp="1"/>
          </p:cNvSpPr>
          <p:nvPr>
            <p:ph type="sldNum" sz="quarter" idx="12"/>
          </p:nvPr>
        </p:nvSpPr>
        <p:spPr/>
        <p:txBody>
          <a:bodyPr/>
          <a:lstStyle/>
          <a:p>
            <a:fld id="{69E57DC2-970A-4B3E-BB1C-7A09969E49DF}" type="slidenum">
              <a:rPr lang="en-GB" smtClean="0"/>
              <a:t>26</a:t>
            </a:fld>
            <a:endParaRPr lang="en-GB" dirty="0"/>
          </a:p>
        </p:txBody>
      </p:sp>
    </p:spTree>
    <p:extLst>
      <p:ext uri="{BB962C8B-B14F-4D97-AF65-F5344CB8AC3E}">
        <p14:creationId xmlns:p14="http://schemas.microsoft.com/office/powerpoint/2010/main" val="101879282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371600" y="685800"/>
            <a:ext cx="9601200" cy="562708"/>
          </a:xfrm>
        </p:spPr>
        <p:txBody>
          <a:bodyPr>
            <a:noAutofit/>
          </a:bodyPr>
          <a:lstStyle/>
          <a:p>
            <a:r>
              <a:rPr lang="en-US" sz="3600" dirty="0"/>
              <a:t>4. The myth of empiricism</a:t>
            </a:r>
            <a:endParaRPr lang="da-DK" sz="3600" dirty="0"/>
          </a:p>
        </p:txBody>
      </p:sp>
      <p:sp>
        <p:nvSpPr>
          <p:cNvPr id="3" name="Pladsholder til indhold 2"/>
          <p:cNvSpPr>
            <a:spLocks noGrp="1"/>
          </p:cNvSpPr>
          <p:nvPr>
            <p:ph idx="1"/>
          </p:nvPr>
        </p:nvSpPr>
        <p:spPr>
          <a:xfrm>
            <a:off x="949569" y="1494692"/>
            <a:ext cx="11007969" cy="4958694"/>
          </a:xfrm>
        </p:spPr>
        <p:txBody>
          <a:bodyPr>
            <a:normAutofit/>
          </a:bodyPr>
          <a:lstStyle/>
          <a:p>
            <a:pPr marL="0" indent="0">
              <a:buNone/>
            </a:pPr>
            <a:r>
              <a:rPr lang="en-US" sz="2400" dirty="0"/>
              <a:t>It is not a coincidence that big data is often associated with empiricism. Empiricism is the claim that all knowledge is based on our experiences, the physical signals that hit our senses, disregarding the theory-laden nature of observations. It is a point of view which may be contrasted with rationalism, historicism and pragmatism (see Hjørland 2017, section 4.2c: </a:t>
            </a:r>
            <a:r>
              <a:rPr lang="en-US" sz="2400" u="sng" dirty="0">
                <a:hlinkClick r:id="rId3"/>
              </a:rPr>
              <a:t>http://www.isko.org/cyclo/classification#4.2c</a:t>
            </a:r>
            <a:r>
              <a:rPr lang="en-US" sz="2400" dirty="0"/>
              <a:t>). </a:t>
            </a:r>
          </a:p>
          <a:p>
            <a:pPr marL="0" indent="0">
              <a:buNone/>
            </a:pPr>
            <a:endParaRPr lang="en-US" dirty="0"/>
          </a:p>
          <a:p>
            <a:pPr marL="0" indent="0">
              <a:buNone/>
            </a:pPr>
            <a:r>
              <a:rPr lang="en-US" sz="2400" dirty="0" err="1"/>
              <a:t>Frické</a:t>
            </a:r>
            <a:r>
              <a:rPr lang="en-US" sz="2400" dirty="0"/>
              <a:t> (2018, Section 5.2 </a:t>
            </a:r>
            <a:r>
              <a:rPr lang="en-US" sz="2400" u="sng" dirty="0">
                <a:hlinkClick r:id="rId4"/>
              </a:rPr>
              <a:t>http://www.isko.org/cyclo/dikw#5.2</a:t>
            </a:r>
            <a:r>
              <a:rPr lang="en-US" sz="2400" dirty="0"/>
              <a:t>) considered fallacies of empiricism and wrote (citing himself): </a:t>
            </a:r>
            <a:endParaRPr lang="da-DK" sz="2400" dirty="0"/>
          </a:p>
          <a:p>
            <a:pPr marL="0" indent="0">
              <a:buNone/>
            </a:pPr>
            <a:endParaRPr lang="da-DK" dirty="0"/>
          </a:p>
        </p:txBody>
      </p:sp>
      <p:sp>
        <p:nvSpPr>
          <p:cNvPr id="4" name="Pladsholder til sidefod 3">
            <a:extLst>
              <a:ext uri="{FF2B5EF4-FFF2-40B4-BE49-F238E27FC236}">
                <a16:creationId xmlns="" xmlns:a16="http://schemas.microsoft.com/office/drawing/2014/main" id="{AF0B8A11-285B-4144-8DE8-3E5B2BB5EC03}"/>
              </a:ext>
            </a:extLst>
          </p:cNvPr>
          <p:cNvSpPr>
            <a:spLocks noGrp="1"/>
          </p:cNvSpPr>
          <p:nvPr>
            <p:ph type="ftr" sz="quarter" idx="11"/>
          </p:nvPr>
        </p:nvSpPr>
        <p:spPr/>
        <p:txBody>
          <a:bodyPr/>
          <a:lstStyle/>
          <a:p>
            <a:endParaRPr lang="en-GB" dirty="0"/>
          </a:p>
        </p:txBody>
      </p:sp>
      <p:sp>
        <p:nvSpPr>
          <p:cNvPr id="5" name="Pladsholder til slidenummer 4">
            <a:extLst>
              <a:ext uri="{FF2B5EF4-FFF2-40B4-BE49-F238E27FC236}">
                <a16:creationId xmlns="" xmlns:a16="http://schemas.microsoft.com/office/drawing/2014/main" id="{4E263AE9-8874-47C1-A895-F9EAFD4CC1F8}"/>
              </a:ext>
            </a:extLst>
          </p:cNvPr>
          <p:cNvSpPr>
            <a:spLocks noGrp="1"/>
          </p:cNvSpPr>
          <p:nvPr>
            <p:ph type="sldNum" sz="quarter" idx="12"/>
          </p:nvPr>
        </p:nvSpPr>
        <p:spPr/>
        <p:txBody>
          <a:bodyPr/>
          <a:lstStyle/>
          <a:p>
            <a:fld id="{69E57DC2-970A-4B3E-BB1C-7A09969E49DF}" type="slidenum">
              <a:rPr lang="en-GB" smtClean="0"/>
              <a:t>27</a:t>
            </a:fld>
            <a:endParaRPr lang="en-GB" dirty="0"/>
          </a:p>
        </p:txBody>
      </p:sp>
    </p:spTree>
    <p:extLst>
      <p:ext uri="{BB962C8B-B14F-4D97-AF65-F5344CB8AC3E}">
        <p14:creationId xmlns:p14="http://schemas.microsoft.com/office/powerpoint/2010/main" val="203319790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389185" y="492369"/>
            <a:ext cx="9583615" cy="598045"/>
          </a:xfrm>
        </p:spPr>
        <p:txBody>
          <a:bodyPr>
            <a:normAutofit/>
          </a:bodyPr>
          <a:lstStyle/>
          <a:p>
            <a:r>
              <a:rPr lang="en-US" sz="3600" dirty="0"/>
              <a:t>4. The myth of empiricism</a:t>
            </a:r>
            <a:endParaRPr lang="da-DK" sz="3600" dirty="0"/>
          </a:p>
        </p:txBody>
      </p:sp>
      <p:sp>
        <p:nvSpPr>
          <p:cNvPr id="3" name="Pladsholder til indhold 2"/>
          <p:cNvSpPr>
            <a:spLocks noGrp="1"/>
          </p:cNvSpPr>
          <p:nvPr>
            <p:ph idx="1"/>
          </p:nvPr>
        </p:nvSpPr>
        <p:spPr>
          <a:xfrm>
            <a:off x="879231" y="1248508"/>
            <a:ext cx="11078308" cy="5380892"/>
          </a:xfrm>
        </p:spPr>
        <p:txBody>
          <a:bodyPr>
            <a:normAutofit fontScale="92500" lnSpcReduction="20000"/>
          </a:bodyPr>
          <a:lstStyle/>
          <a:p>
            <a:r>
              <a:rPr lang="en-US" sz="2600" dirty="0"/>
              <a:t>“</a:t>
            </a:r>
            <a:r>
              <a:rPr lang="en-US" sz="2600" dirty="0">
                <a:solidFill>
                  <a:srgbClr val="0070C0"/>
                </a:solidFill>
              </a:rPr>
              <a:t>Frické (2009) argues that the DIKW theory seems to encourage uninspired methodology. The DIKW view is that data, existing data that has been collected, is promoted to information and that information answers questions. This encourages the mindless and meaningless collection of data in the hope that one day it will ascend to information—i.e. pre-emptive acquisition. It also leads to the desire for “data warehouses”, with contents that are to be analyzed by “data mining”. Collecting data also is very much in harmony with the modern “big data” approach to solving problems. Big data, and data mining are somewhat controversial (Austin and </a:t>
            </a:r>
            <a:r>
              <a:rPr lang="en-US" sz="2600" dirty="0" err="1">
                <a:solidFill>
                  <a:srgbClr val="0070C0"/>
                </a:solidFill>
              </a:rPr>
              <a:t>Goldwasser</a:t>
            </a:r>
            <a:r>
              <a:rPr lang="en-US" sz="2600" dirty="0">
                <a:solidFill>
                  <a:srgbClr val="0070C0"/>
                </a:solidFill>
              </a:rPr>
              <a:t> 2008, Austin et al. 2006, Dye 2007, </a:t>
            </a:r>
            <a:r>
              <a:rPr lang="en-US" sz="2600" dirty="0" err="1">
                <a:solidFill>
                  <a:srgbClr val="0070C0"/>
                </a:solidFill>
              </a:rPr>
              <a:t>Frické</a:t>
            </a:r>
            <a:r>
              <a:rPr lang="en-US" sz="2600" dirty="0">
                <a:solidFill>
                  <a:srgbClr val="0070C0"/>
                </a:solidFill>
              </a:rPr>
              <a:t> 2015). The worry is that collecting data blind is suspect methodologically</a:t>
            </a:r>
            <a:r>
              <a:rPr lang="en-US" sz="2600" dirty="0"/>
              <a:t>.” </a:t>
            </a:r>
          </a:p>
          <a:p>
            <a:pPr marL="0" indent="0">
              <a:buNone/>
            </a:pPr>
            <a:r>
              <a:rPr lang="en-US" sz="2600" dirty="0"/>
              <a:t>An alternative is the hermeneutical and pragmatic view that data are never “raw”, that they must be carefully cooked and that it is important to understand the interests that have guided their capture, selection and processing, in particular when they are used in new contexts. Much hype connected with big data is based on a problematic and naïve empiricism, but that does not mean that big data becomes irrelevant if empiricism is criticized. It just means that the issues must be explored from other background assumptions.  </a:t>
            </a:r>
            <a:endParaRPr lang="da-DK" sz="2600" dirty="0"/>
          </a:p>
          <a:p>
            <a:endParaRPr lang="da-DK" dirty="0"/>
          </a:p>
        </p:txBody>
      </p:sp>
      <p:sp>
        <p:nvSpPr>
          <p:cNvPr id="4" name="Pladsholder til sidefod 3">
            <a:extLst>
              <a:ext uri="{FF2B5EF4-FFF2-40B4-BE49-F238E27FC236}">
                <a16:creationId xmlns="" xmlns:a16="http://schemas.microsoft.com/office/drawing/2014/main" id="{AF0B8A11-285B-4144-8DE8-3E5B2BB5EC03}"/>
              </a:ext>
            </a:extLst>
          </p:cNvPr>
          <p:cNvSpPr>
            <a:spLocks noGrp="1"/>
          </p:cNvSpPr>
          <p:nvPr>
            <p:ph type="ftr" sz="quarter" idx="11"/>
          </p:nvPr>
        </p:nvSpPr>
        <p:spPr/>
        <p:txBody>
          <a:bodyPr/>
          <a:lstStyle/>
          <a:p>
            <a:endParaRPr lang="en-GB" dirty="0"/>
          </a:p>
        </p:txBody>
      </p:sp>
      <p:sp>
        <p:nvSpPr>
          <p:cNvPr id="5" name="Pladsholder til slidenummer 4">
            <a:extLst>
              <a:ext uri="{FF2B5EF4-FFF2-40B4-BE49-F238E27FC236}">
                <a16:creationId xmlns="" xmlns:a16="http://schemas.microsoft.com/office/drawing/2014/main" id="{4E263AE9-8874-47C1-A895-F9EAFD4CC1F8}"/>
              </a:ext>
            </a:extLst>
          </p:cNvPr>
          <p:cNvSpPr>
            <a:spLocks noGrp="1"/>
          </p:cNvSpPr>
          <p:nvPr>
            <p:ph type="sldNum" sz="quarter" idx="12"/>
          </p:nvPr>
        </p:nvSpPr>
        <p:spPr/>
        <p:txBody>
          <a:bodyPr/>
          <a:lstStyle/>
          <a:p>
            <a:fld id="{69E57DC2-970A-4B3E-BB1C-7A09969E49DF}" type="slidenum">
              <a:rPr lang="en-GB" smtClean="0"/>
              <a:t>28</a:t>
            </a:fld>
            <a:endParaRPr lang="en-GB" dirty="0"/>
          </a:p>
        </p:txBody>
      </p:sp>
    </p:spTree>
    <p:extLst>
      <p:ext uri="{BB962C8B-B14F-4D97-AF65-F5344CB8AC3E}">
        <p14:creationId xmlns:p14="http://schemas.microsoft.com/office/powerpoint/2010/main" val="358741676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371600" y="685800"/>
            <a:ext cx="9601200" cy="562708"/>
          </a:xfrm>
        </p:spPr>
        <p:txBody>
          <a:bodyPr>
            <a:noAutofit/>
          </a:bodyPr>
          <a:lstStyle/>
          <a:p>
            <a:r>
              <a:rPr lang="en-US" sz="3600" dirty="0"/>
              <a:t>4.1 Cyberinfrastructure and “e-science”</a:t>
            </a:r>
            <a:endParaRPr lang="da-DK" sz="3600" dirty="0"/>
          </a:p>
        </p:txBody>
      </p:sp>
      <p:sp>
        <p:nvSpPr>
          <p:cNvPr id="3" name="Pladsholder til indhold 2"/>
          <p:cNvSpPr>
            <a:spLocks noGrp="1"/>
          </p:cNvSpPr>
          <p:nvPr>
            <p:ph idx="1"/>
          </p:nvPr>
        </p:nvSpPr>
        <p:spPr>
          <a:xfrm>
            <a:off x="1122972" y="1494692"/>
            <a:ext cx="10834566" cy="4958694"/>
          </a:xfrm>
        </p:spPr>
        <p:txBody>
          <a:bodyPr>
            <a:normAutofit/>
          </a:bodyPr>
          <a:lstStyle/>
          <a:p>
            <a:pPr marL="0" indent="0">
              <a:buNone/>
            </a:pPr>
            <a:r>
              <a:rPr lang="en-US" sz="2400" dirty="0"/>
              <a:t>No doubt digitalization and new digital infrastructures in society is changing the way science, social science and the humanities is carried out. In the humanities, for example, </a:t>
            </a:r>
            <a:r>
              <a:rPr lang="en-US" sz="2400" i="1" dirty="0"/>
              <a:t>digital humanities</a:t>
            </a:r>
            <a:r>
              <a:rPr lang="en-US" sz="2400" dirty="0"/>
              <a:t> is a much discussed concept. At this please we shall just state, with </a:t>
            </a:r>
            <a:r>
              <a:rPr lang="en-US" sz="2400" dirty="0" err="1"/>
              <a:t>Leonelli</a:t>
            </a:r>
            <a:r>
              <a:rPr lang="en-US" sz="2400" dirty="0"/>
              <a:t> (2012) and </a:t>
            </a:r>
            <a:r>
              <a:rPr lang="en-US" sz="2400" dirty="0" err="1"/>
              <a:t>Frické</a:t>
            </a:r>
            <a:r>
              <a:rPr lang="en-US" sz="2400" dirty="0"/>
              <a:t> (2015) that the idea of a new data-driven science in which theory is obsolete, sometimes named “the fourth paradigm” should not be blindly </a:t>
            </a:r>
            <a:r>
              <a:rPr lang="en-US" sz="2400" dirty="0" err="1"/>
              <a:t>acepted</a:t>
            </a:r>
            <a:r>
              <a:rPr lang="en-US" sz="2400" dirty="0"/>
              <a:t>. As </a:t>
            </a:r>
            <a:r>
              <a:rPr lang="en-US" sz="2400" dirty="0" err="1"/>
              <a:t>Frické</a:t>
            </a:r>
            <a:r>
              <a:rPr lang="en-US" sz="2400" dirty="0"/>
              <a:t> (2015, 660) concludes:</a:t>
            </a:r>
          </a:p>
          <a:p>
            <a:r>
              <a:rPr lang="en-US" sz="2400" dirty="0"/>
              <a:t> “</a:t>
            </a:r>
            <a:r>
              <a:rPr lang="en-US" sz="2400" dirty="0">
                <a:solidFill>
                  <a:srgbClr val="0070C0"/>
                </a:solidFill>
              </a:rPr>
              <a:t>The ability to cheaply and easily gather large amounts of data does have advantages: Sample sizes can be larger, testing of theories can be better, there can be continuous assessment, and so on. But data-driven science, the “fourth paradigm,” is a chimera. Science needs problems, thoughts, theories, and designed experiments. If anything, science needs more theories and less data</a:t>
            </a:r>
            <a:r>
              <a:rPr lang="en-US" sz="2400" dirty="0"/>
              <a:t>.”</a:t>
            </a:r>
            <a:endParaRPr lang="da-DK" sz="2400" dirty="0"/>
          </a:p>
          <a:p>
            <a:pPr marL="0" indent="0" algn="ctr">
              <a:buNone/>
            </a:pPr>
            <a:r>
              <a:rPr lang="en-GB" sz="2400" dirty="0">
                <a:solidFill>
                  <a:srgbClr val="FF0000"/>
                </a:solidFill>
              </a:rPr>
              <a:t>---</a:t>
            </a:r>
          </a:p>
          <a:p>
            <a:pPr marL="0" indent="0">
              <a:buNone/>
            </a:pPr>
            <a:endParaRPr lang="da-DK" sz="2400" dirty="0"/>
          </a:p>
        </p:txBody>
      </p:sp>
      <p:sp>
        <p:nvSpPr>
          <p:cNvPr id="4" name="Pladsholder til sidefod 3">
            <a:extLst>
              <a:ext uri="{FF2B5EF4-FFF2-40B4-BE49-F238E27FC236}">
                <a16:creationId xmlns="" xmlns:a16="http://schemas.microsoft.com/office/drawing/2014/main" id="{AF0B8A11-285B-4144-8DE8-3E5B2BB5EC03}"/>
              </a:ext>
            </a:extLst>
          </p:cNvPr>
          <p:cNvSpPr>
            <a:spLocks noGrp="1"/>
          </p:cNvSpPr>
          <p:nvPr>
            <p:ph type="ftr" sz="quarter" idx="11"/>
          </p:nvPr>
        </p:nvSpPr>
        <p:spPr/>
        <p:txBody>
          <a:bodyPr/>
          <a:lstStyle/>
          <a:p>
            <a:endParaRPr lang="en-GB" dirty="0"/>
          </a:p>
        </p:txBody>
      </p:sp>
      <p:sp>
        <p:nvSpPr>
          <p:cNvPr id="5" name="Pladsholder til slidenummer 4">
            <a:extLst>
              <a:ext uri="{FF2B5EF4-FFF2-40B4-BE49-F238E27FC236}">
                <a16:creationId xmlns="" xmlns:a16="http://schemas.microsoft.com/office/drawing/2014/main" id="{4E263AE9-8874-47C1-A895-F9EAFD4CC1F8}"/>
              </a:ext>
            </a:extLst>
          </p:cNvPr>
          <p:cNvSpPr>
            <a:spLocks noGrp="1"/>
          </p:cNvSpPr>
          <p:nvPr>
            <p:ph type="sldNum" sz="quarter" idx="12"/>
          </p:nvPr>
        </p:nvSpPr>
        <p:spPr/>
        <p:txBody>
          <a:bodyPr/>
          <a:lstStyle/>
          <a:p>
            <a:fld id="{69E57DC2-970A-4B3E-BB1C-7A09969E49DF}" type="slidenum">
              <a:rPr lang="en-GB" smtClean="0"/>
              <a:t>29</a:t>
            </a:fld>
            <a:endParaRPr lang="en-GB" dirty="0"/>
          </a:p>
        </p:txBody>
      </p:sp>
    </p:spTree>
    <p:extLst>
      <p:ext uri="{BB962C8B-B14F-4D97-AF65-F5344CB8AC3E}">
        <p14:creationId xmlns:p14="http://schemas.microsoft.com/office/powerpoint/2010/main" val="283871701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371600" y="685800"/>
            <a:ext cx="9601200" cy="808892"/>
          </a:xfrm>
        </p:spPr>
        <p:txBody>
          <a:bodyPr>
            <a:normAutofit/>
          </a:bodyPr>
          <a:lstStyle/>
          <a:p>
            <a:r>
              <a:rPr lang="en-GB" sz="3600" dirty="0"/>
              <a:t>1. Defining data</a:t>
            </a:r>
          </a:p>
        </p:txBody>
      </p:sp>
      <p:sp>
        <p:nvSpPr>
          <p:cNvPr id="3" name="Pladsholder til indhold 2"/>
          <p:cNvSpPr>
            <a:spLocks noGrp="1"/>
          </p:cNvSpPr>
          <p:nvPr>
            <p:ph idx="1"/>
          </p:nvPr>
        </p:nvSpPr>
        <p:spPr>
          <a:xfrm>
            <a:off x="1230923" y="1705708"/>
            <a:ext cx="10744200" cy="4747678"/>
          </a:xfrm>
        </p:spPr>
        <p:txBody>
          <a:bodyPr>
            <a:normAutofit/>
          </a:bodyPr>
          <a:lstStyle/>
          <a:p>
            <a:pPr marL="0" indent="0">
              <a:buNone/>
            </a:pPr>
            <a:r>
              <a:rPr lang="en-US" sz="2400" dirty="0"/>
              <a:t>The word </a:t>
            </a:r>
            <a:r>
              <a:rPr lang="en-US" sz="2400" i="1" dirty="0"/>
              <a:t>data</a:t>
            </a:r>
            <a:r>
              <a:rPr lang="en-US" sz="2400" dirty="0"/>
              <a:t> has an unfortunate tendency to be understood as something like objective facts. An important, much ignored analysis by Jensen (1950, ix) said: </a:t>
            </a:r>
            <a:endParaRPr lang="da-DK" sz="2400" dirty="0"/>
          </a:p>
          <a:p>
            <a:r>
              <a:rPr lang="en-US" sz="2400" dirty="0"/>
              <a:t>“</a:t>
            </a:r>
            <a:r>
              <a:rPr lang="en-US" sz="2400" dirty="0">
                <a:solidFill>
                  <a:srgbClr val="0070C0"/>
                </a:solidFill>
              </a:rPr>
              <a:t>It is an unfortunate accident of history that the term </a:t>
            </a:r>
            <a:r>
              <a:rPr lang="en-US" sz="2400" i="1" dirty="0">
                <a:solidFill>
                  <a:srgbClr val="0070C0"/>
                </a:solidFill>
              </a:rPr>
              <a:t>datum</a:t>
            </a:r>
            <a:r>
              <a:rPr lang="en-US" sz="2400" dirty="0">
                <a:solidFill>
                  <a:srgbClr val="0070C0"/>
                </a:solidFill>
              </a:rPr>
              <a:t> (Latin, </a:t>
            </a:r>
            <a:r>
              <a:rPr lang="en-US" sz="2400" dirty="0" smtClean="0">
                <a:solidFill>
                  <a:srgbClr val="0070C0"/>
                </a:solidFill>
              </a:rPr>
              <a:t>‘</a:t>
            </a:r>
            <a:r>
              <a:rPr lang="en-US" sz="2400" dirty="0">
                <a:solidFill>
                  <a:srgbClr val="0070C0"/>
                </a:solidFill>
              </a:rPr>
              <a:t>to give’) rather than </a:t>
            </a:r>
            <a:r>
              <a:rPr lang="en-US" sz="2400" i="1" dirty="0" err="1">
                <a:solidFill>
                  <a:srgbClr val="0070C0"/>
                </a:solidFill>
              </a:rPr>
              <a:t>captum</a:t>
            </a:r>
            <a:r>
              <a:rPr lang="en-US" sz="2400" dirty="0">
                <a:solidFill>
                  <a:srgbClr val="0070C0"/>
                </a:solidFill>
              </a:rPr>
              <a:t> (Latin, </a:t>
            </a:r>
            <a:r>
              <a:rPr lang="en-US" sz="2400" dirty="0" smtClean="0">
                <a:solidFill>
                  <a:srgbClr val="0070C0"/>
                </a:solidFill>
              </a:rPr>
              <a:t>to </a:t>
            </a:r>
            <a:r>
              <a:rPr lang="en-US" sz="2400" dirty="0">
                <a:solidFill>
                  <a:srgbClr val="0070C0"/>
                </a:solidFill>
              </a:rPr>
              <a:t>take’) should have come to symbolize the unit-phenomenon in science. For science deals, not with ‘that which has been given’ by nature to the scientist, but with ‘that which has been taken’ or selected from nature by the scientist in accordance with his purpose, </a:t>
            </a:r>
            <a:r>
              <a:rPr lang="en-US" sz="2400" dirty="0" smtClean="0">
                <a:solidFill>
                  <a:srgbClr val="0070C0"/>
                </a:solidFill>
              </a:rPr>
              <a:t>… </a:t>
            </a:r>
            <a:r>
              <a:rPr lang="en-US" sz="2400" dirty="0" smtClean="0"/>
              <a:t>“</a:t>
            </a:r>
            <a:endParaRPr lang="da-DK" sz="2400" dirty="0"/>
          </a:p>
          <a:p>
            <a:endParaRPr lang="en-GB" dirty="0"/>
          </a:p>
        </p:txBody>
      </p:sp>
      <p:sp>
        <p:nvSpPr>
          <p:cNvPr id="4" name="Pladsholder til sidefod 3">
            <a:extLst>
              <a:ext uri="{FF2B5EF4-FFF2-40B4-BE49-F238E27FC236}">
                <a16:creationId xmlns="" xmlns:a16="http://schemas.microsoft.com/office/drawing/2014/main" id="{AF0B8A11-285B-4144-8DE8-3E5B2BB5EC03}"/>
              </a:ext>
            </a:extLst>
          </p:cNvPr>
          <p:cNvSpPr>
            <a:spLocks noGrp="1"/>
          </p:cNvSpPr>
          <p:nvPr>
            <p:ph type="ftr" sz="quarter" idx="11"/>
          </p:nvPr>
        </p:nvSpPr>
        <p:spPr/>
        <p:txBody>
          <a:bodyPr/>
          <a:lstStyle/>
          <a:p>
            <a:endParaRPr lang="en-GB" dirty="0"/>
          </a:p>
        </p:txBody>
      </p:sp>
      <p:sp>
        <p:nvSpPr>
          <p:cNvPr id="5" name="Pladsholder til slidenummer 4">
            <a:extLst>
              <a:ext uri="{FF2B5EF4-FFF2-40B4-BE49-F238E27FC236}">
                <a16:creationId xmlns="" xmlns:a16="http://schemas.microsoft.com/office/drawing/2014/main" id="{4E263AE9-8874-47C1-A895-F9EAFD4CC1F8}"/>
              </a:ext>
            </a:extLst>
          </p:cNvPr>
          <p:cNvSpPr>
            <a:spLocks noGrp="1"/>
          </p:cNvSpPr>
          <p:nvPr>
            <p:ph type="sldNum" sz="quarter" idx="12"/>
          </p:nvPr>
        </p:nvSpPr>
        <p:spPr/>
        <p:txBody>
          <a:bodyPr/>
          <a:lstStyle/>
          <a:p>
            <a:fld id="{69E57DC2-970A-4B3E-BB1C-7A09969E49DF}" type="slidenum">
              <a:rPr lang="en-GB" smtClean="0"/>
              <a:t>3</a:t>
            </a:fld>
            <a:endParaRPr lang="en-GB" dirty="0"/>
          </a:p>
        </p:txBody>
      </p:sp>
    </p:spTree>
    <p:extLst>
      <p:ext uri="{BB962C8B-B14F-4D97-AF65-F5344CB8AC3E}">
        <p14:creationId xmlns:p14="http://schemas.microsoft.com/office/powerpoint/2010/main" val="198556196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371600" y="685800"/>
            <a:ext cx="9601200" cy="562708"/>
          </a:xfrm>
        </p:spPr>
        <p:txBody>
          <a:bodyPr>
            <a:normAutofit fontScale="90000"/>
          </a:bodyPr>
          <a:lstStyle/>
          <a:p>
            <a:r>
              <a:rPr lang="en-US" sz="4000" dirty="0"/>
              <a:t>5. Standards</a:t>
            </a:r>
            <a:endParaRPr lang="da-DK" sz="3600" dirty="0"/>
          </a:p>
        </p:txBody>
      </p:sp>
      <p:sp>
        <p:nvSpPr>
          <p:cNvPr id="3" name="Pladsholder til indhold 2"/>
          <p:cNvSpPr>
            <a:spLocks noGrp="1"/>
          </p:cNvSpPr>
          <p:nvPr>
            <p:ph idx="1"/>
          </p:nvPr>
        </p:nvSpPr>
        <p:spPr>
          <a:xfrm>
            <a:off x="949569" y="1494692"/>
            <a:ext cx="11007969" cy="4958694"/>
          </a:xfrm>
        </p:spPr>
        <p:txBody>
          <a:bodyPr>
            <a:normAutofit/>
          </a:bodyPr>
          <a:lstStyle/>
          <a:p>
            <a:r>
              <a:rPr lang="en-US" sz="2400" dirty="0"/>
              <a:t>To manage big data, data must be classified (indexed, assigned metadata). Such classifications can be local or general, the more general, the better the possibilities for sharing data and equipment. </a:t>
            </a:r>
          </a:p>
          <a:p>
            <a:r>
              <a:rPr lang="en-US" sz="2400" dirty="0"/>
              <a:t>Standards are often conceived as simple, technical solutions being developed to ensure optimal interconnection, reuse and cooperation between people and systems. </a:t>
            </a:r>
          </a:p>
          <a:p>
            <a:r>
              <a:rPr lang="en-US" sz="2400" dirty="0"/>
              <a:t>However, standards cannot be neutral, but always tends to support certain goals at the cost of other goals. Perhaps this is the case for all standards, but some standards, such as paper sizes seem much more neutral compared to other standards, such as metadata. A fine case-study is provided by Millerand and Bowker (2009): The U.S. network for long-term ecological research (LTER). </a:t>
            </a:r>
            <a:endParaRPr lang="da-DK" sz="2400" dirty="0"/>
          </a:p>
        </p:txBody>
      </p:sp>
      <p:sp>
        <p:nvSpPr>
          <p:cNvPr id="4" name="Pladsholder til sidefod 3">
            <a:extLst>
              <a:ext uri="{FF2B5EF4-FFF2-40B4-BE49-F238E27FC236}">
                <a16:creationId xmlns="" xmlns:a16="http://schemas.microsoft.com/office/drawing/2014/main" id="{AF0B8A11-285B-4144-8DE8-3E5B2BB5EC03}"/>
              </a:ext>
            </a:extLst>
          </p:cNvPr>
          <p:cNvSpPr>
            <a:spLocks noGrp="1"/>
          </p:cNvSpPr>
          <p:nvPr>
            <p:ph type="ftr" sz="quarter" idx="11"/>
          </p:nvPr>
        </p:nvSpPr>
        <p:spPr/>
        <p:txBody>
          <a:bodyPr/>
          <a:lstStyle/>
          <a:p>
            <a:endParaRPr lang="en-GB" dirty="0"/>
          </a:p>
        </p:txBody>
      </p:sp>
      <p:sp>
        <p:nvSpPr>
          <p:cNvPr id="5" name="Pladsholder til slidenummer 4">
            <a:extLst>
              <a:ext uri="{FF2B5EF4-FFF2-40B4-BE49-F238E27FC236}">
                <a16:creationId xmlns="" xmlns:a16="http://schemas.microsoft.com/office/drawing/2014/main" id="{4E263AE9-8874-47C1-A895-F9EAFD4CC1F8}"/>
              </a:ext>
            </a:extLst>
          </p:cNvPr>
          <p:cNvSpPr>
            <a:spLocks noGrp="1"/>
          </p:cNvSpPr>
          <p:nvPr>
            <p:ph type="sldNum" sz="quarter" idx="12"/>
          </p:nvPr>
        </p:nvSpPr>
        <p:spPr/>
        <p:txBody>
          <a:bodyPr/>
          <a:lstStyle/>
          <a:p>
            <a:fld id="{69E57DC2-970A-4B3E-BB1C-7A09969E49DF}" type="slidenum">
              <a:rPr lang="en-GB" smtClean="0"/>
              <a:t>30</a:t>
            </a:fld>
            <a:endParaRPr lang="en-GB" dirty="0"/>
          </a:p>
        </p:txBody>
      </p:sp>
    </p:spTree>
    <p:extLst>
      <p:ext uri="{BB962C8B-B14F-4D97-AF65-F5344CB8AC3E}">
        <p14:creationId xmlns:p14="http://schemas.microsoft.com/office/powerpoint/2010/main" val="221799884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371600" y="685800"/>
            <a:ext cx="9601200" cy="562708"/>
          </a:xfrm>
        </p:spPr>
        <p:txBody>
          <a:bodyPr>
            <a:normAutofit fontScale="90000"/>
          </a:bodyPr>
          <a:lstStyle/>
          <a:p>
            <a:r>
              <a:rPr lang="en-US" sz="4000" dirty="0"/>
              <a:t>5. Standards</a:t>
            </a:r>
            <a:endParaRPr lang="da-DK" sz="3600" dirty="0"/>
          </a:p>
        </p:txBody>
      </p:sp>
      <p:sp>
        <p:nvSpPr>
          <p:cNvPr id="3" name="Pladsholder til indhold 2"/>
          <p:cNvSpPr>
            <a:spLocks noGrp="1"/>
          </p:cNvSpPr>
          <p:nvPr>
            <p:ph idx="1"/>
          </p:nvPr>
        </p:nvSpPr>
        <p:spPr>
          <a:xfrm>
            <a:off x="949569" y="1494692"/>
            <a:ext cx="11007969" cy="4958694"/>
          </a:xfrm>
        </p:spPr>
        <p:txBody>
          <a:bodyPr>
            <a:normAutofit/>
          </a:bodyPr>
          <a:lstStyle/>
          <a:p>
            <a:pPr marL="0" indent="0">
              <a:buNone/>
            </a:pPr>
            <a:r>
              <a:rPr lang="en-US" sz="2400" dirty="0"/>
              <a:t>We shall not here consider the more technological challenges described by Millerand and Bowker, but focus on the most important theoretical issue. The case-study describes LTER as a research field consisting of many different sites, each using its own standards and metadata. The overall network had a clear, recognized interest in being able to combine data from many different sites to make new kinds of analyses, which are long-term, geographical broad and involving different kinds of observations. Two major objectives: </a:t>
            </a:r>
          </a:p>
          <a:p>
            <a:pPr marL="457200" indent="-457200">
              <a:buAutoNum type="alphaLcParenBoth"/>
            </a:pPr>
            <a:r>
              <a:rPr lang="en-US" sz="2400" dirty="0"/>
              <a:t>the promotion of interdisciplinary collaboration through data sharing and </a:t>
            </a:r>
          </a:p>
          <a:p>
            <a:pPr marL="457200" indent="-457200">
              <a:buAutoNum type="alphaLcParenBoth"/>
            </a:pPr>
            <a:r>
              <a:rPr lang="en-US" sz="2400" dirty="0"/>
              <a:t>(b) the improvement of long term data preservation </a:t>
            </a:r>
          </a:p>
          <a:p>
            <a:pPr marL="0" indent="0">
              <a:buNone/>
            </a:pPr>
            <a:r>
              <a:rPr lang="en-US" sz="2400" i="1" dirty="0"/>
              <a:t>were generally agreed</a:t>
            </a:r>
            <a:r>
              <a:rPr lang="en-US" sz="2400" dirty="0"/>
              <a:t>. </a:t>
            </a:r>
            <a:endParaRPr lang="da-DK" sz="2400" dirty="0"/>
          </a:p>
        </p:txBody>
      </p:sp>
      <p:sp>
        <p:nvSpPr>
          <p:cNvPr id="4" name="Pladsholder til sidefod 3">
            <a:extLst>
              <a:ext uri="{FF2B5EF4-FFF2-40B4-BE49-F238E27FC236}">
                <a16:creationId xmlns="" xmlns:a16="http://schemas.microsoft.com/office/drawing/2014/main" id="{AF0B8A11-285B-4144-8DE8-3E5B2BB5EC03}"/>
              </a:ext>
            </a:extLst>
          </p:cNvPr>
          <p:cNvSpPr>
            <a:spLocks noGrp="1"/>
          </p:cNvSpPr>
          <p:nvPr>
            <p:ph type="ftr" sz="quarter" idx="11"/>
          </p:nvPr>
        </p:nvSpPr>
        <p:spPr/>
        <p:txBody>
          <a:bodyPr/>
          <a:lstStyle/>
          <a:p>
            <a:endParaRPr lang="en-GB" dirty="0"/>
          </a:p>
        </p:txBody>
      </p:sp>
      <p:sp>
        <p:nvSpPr>
          <p:cNvPr id="5" name="Pladsholder til slidenummer 4">
            <a:extLst>
              <a:ext uri="{FF2B5EF4-FFF2-40B4-BE49-F238E27FC236}">
                <a16:creationId xmlns="" xmlns:a16="http://schemas.microsoft.com/office/drawing/2014/main" id="{4E263AE9-8874-47C1-A895-F9EAFD4CC1F8}"/>
              </a:ext>
            </a:extLst>
          </p:cNvPr>
          <p:cNvSpPr>
            <a:spLocks noGrp="1"/>
          </p:cNvSpPr>
          <p:nvPr>
            <p:ph type="sldNum" sz="quarter" idx="12"/>
          </p:nvPr>
        </p:nvSpPr>
        <p:spPr/>
        <p:txBody>
          <a:bodyPr/>
          <a:lstStyle/>
          <a:p>
            <a:fld id="{69E57DC2-970A-4B3E-BB1C-7A09969E49DF}" type="slidenum">
              <a:rPr lang="en-GB" smtClean="0"/>
              <a:t>31</a:t>
            </a:fld>
            <a:endParaRPr lang="en-GB" dirty="0"/>
          </a:p>
        </p:txBody>
      </p:sp>
    </p:spTree>
    <p:extLst>
      <p:ext uri="{BB962C8B-B14F-4D97-AF65-F5344CB8AC3E}">
        <p14:creationId xmlns:p14="http://schemas.microsoft.com/office/powerpoint/2010/main" val="175771592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371600" y="685800"/>
            <a:ext cx="9601200" cy="562708"/>
          </a:xfrm>
        </p:spPr>
        <p:txBody>
          <a:bodyPr>
            <a:normAutofit fontScale="90000"/>
          </a:bodyPr>
          <a:lstStyle/>
          <a:p>
            <a:r>
              <a:rPr lang="en-US" sz="4000" dirty="0"/>
              <a:t>5. Standards</a:t>
            </a:r>
            <a:endParaRPr lang="da-DK" sz="3600" dirty="0"/>
          </a:p>
        </p:txBody>
      </p:sp>
      <p:sp>
        <p:nvSpPr>
          <p:cNvPr id="3" name="Pladsholder til indhold 2"/>
          <p:cNvSpPr>
            <a:spLocks noGrp="1"/>
          </p:cNvSpPr>
          <p:nvPr>
            <p:ph idx="1"/>
          </p:nvPr>
        </p:nvSpPr>
        <p:spPr>
          <a:xfrm>
            <a:off x="949569" y="1494692"/>
            <a:ext cx="11007969" cy="4958694"/>
          </a:xfrm>
        </p:spPr>
        <p:txBody>
          <a:bodyPr>
            <a:noAutofit/>
          </a:bodyPr>
          <a:lstStyle/>
          <a:p>
            <a:r>
              <a:rPr lang="en-US" sz="2400" dirty="0"/>
              <a:t>The Educational Modeling Language (EML) is a standardized metadata description language for the generation of metadata in the domain of environmental sciences and was the standard which the LTER research community decided to adopt when it engaged in the process of standardizing its scientific data management practices. There seems to be excitement and consensus from all actors about going into this standardization process. </a:t>
            </a:r>
            <a:endParaRPr lang="da-DK" sz="2400" dirty="0"/>
          </a:p>
          <a:p>
            <a:r>
              <a:rPr lang="en-US" sz="2400" dirty="0"/>
              <a:t>However, the process did not conclude in a consensus about its success. Millerand and Bowker described two narratives on how the implementation of the standard was received (or perceived): Narrative 1: “EML is a success: the entire LTER community has adopted it” and Narrative 2: “EML is not (yet) a success: it needs to be redeveloped before it can be used”. However, everybody seems enthusiastic about its implementation, but “</a:t>
            </a:r>
            <a:r>
              <a:rPr lang="en-US" sz="2400" dirty="0">
                <a:solidFill>
                  <a:srgbClr val="0070C0"/>
                </a:solidFill>
              </a:rPr>
              <a:t>It is at the moment of the actual implementation of the standard at a given site when critical problems emerge, and discordant voices can be heard</a:t>
            </a:r>
            <a:r>
              <a:rPr lang="en-US" sz="2400" dirty="0" smtClean="0">
                <a:solidFill>
                  <a:srgbClr val="0070C0"/>
                </a:solidFill>
              </a:rPr>
              <a:t>.”</a:t>
            </a:r>
            <a:r>
              <a:rPr lang="en-GB" sz="2400" dirty="0">
                <a:solidFill>
                  <a:srgbClr val="FF0000"/>
                </a:solidFill>
              </a:rPr>
              <a:t> ---</a:t>
            </a:r>
          </a:p>
          <a:p>
            <a:endParaRPr lang="da-DK" sz="2400" dirty="0">
              <a:solidFill>
                <a:srgbClr val="0070C0"/>
              </a:solidFill>
            </a:endParaRPr>
          </a:p>
        </p:txBody>
      </p:sp>
      <p:sp>
        <p:nvSpPr>
          <p:cNvPr id="4" name="Pladsholder til sidefod 3">
            <a:extLst>
              <a:ext uri="{FF2B5EF4-FFF2-40B4-BE49-F238E27FC236}">
                <a16:creationId xmlns="" xmlns:a16="http://schemas.microsoft.com/office/drawing/2014/main" id="{AF0B8A11-285B-4144-8DE8-3E5B2BB5EC03}"/>
              </a:ext>
            </a:extLst>
          </p:cNvPr>
          <p:cNvSpPr>
            <a:spLocks noGrp="1"/>
          </p:cNvSpPr>
          <p:nvPr>
            <p:ph type="ftr" sz="quarter" idx="11"/>
          </p:nvPr>
        </p:nvSpPr>
        <p:spPr/>
        <p:txBody>
          <a:bodyPr/>
          <a:lstStyle/>
          <a:p>
            <a:endParaRPr lang="en-GB" dirty="0"/>
          </a:p>
        </p:txBody>
      </p:sp>
      <p:sp>
        <p:nvSpPr>
          <p:cNvPr id="5" name="Pladsholder til slidenummer 4">
            <a:extLst>
              <a:ext uri="{FF2B5EF4-FFF2-40B4-BE49-F238E27FC236}">
                <a16:creationId xmlns="" xmlns:a16="http://schemas.microsoft.com/office/drawing/2014/main" id="{4E263AE9-8874-47C1-A895-F9EAFD4CC1F8}"/>
              </a:ext>
            </a:extLst>
          </p:cNvPr>
          <p:cNvSpPr>
            <a:spLocks noGrp="1"/>
          </p:cNvSpPr>
          <p:nvPr>
            <p:ph type="sldNum" sz="quarter" idx="12"/>
          </p:nvPr>
        </p:nvSpPr>
        <p:spPr/>
        <p:txBody>
          <a:bodyPr/>
          <a:lstStyle/>
          <a:p>
            <a:fld id="{69E57DC2-970A-4B3E-BB1C-7A09969E49DF}" type="slidenum">
              <a:rPr lang="en-GB" smtClean="0"/>
              <a:t>32</a:t>
            </a:fld>
            <a:endParaRPr lang="en-GB" dirty="0"/>
          </a:p>
        </p:txBody>
      </p:sp>
    </p:spTree>
    <p:extLst>
      <p:ext uri="{BB962C8B-B14F-4D97-AF65-F5344CB8AC3E}">
        <p14:creationId xmlns:p14="http://schemas.microsoft.com/office/powerpoint/2010/main" val="156657405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371600" y="685800"/>
            <a:ext cx="9601200" cy="562708"/>
          </a:xfrm>
        </p:spPr>
        <p:txBody>
          <a:bodyPr>
            <a:noAutofit/>
          </a:bodyPr>
          <a:lstStyle/>
          <a:p>
            <a:r>
              <a:rPr lang="en-US" sz="3600" dirty="0"/>
              <a:t>6. Database semantics </a:t>
            </a:r>
            <a:endParaRPr lang="da-DK" sz="3600" dirty="0"/>
          </a:p>
        </p:txBody>
      </p:sp>
      <p:sp>
        <p:nvSpPr>
          <p:cNvPr id="3" name="Pladsholder til indhold 2"/>
          <p:cNvSpPr>
            <a:spLocks noGrp="1"/>
          </p:cNvSpPr>
          <p:nvPr>
            <p:ph idx="1"/>
          </p:nvPr>
        </p:nvSpPr>
        <p:spPr>
          <a:xfrm>
            <a:off x="949569" y="1494692"/>
            <a:ext cx="11007969" cy="4958694"/>
          </a:xfrm>
        </p:spPr>
        <p:txBody>
          <a:bodyPr>
            <a:normAutofit/>
          </a:bodyPr>
          <a:lstStyle/>
          <a:p>
            <a:pPr marL="0" indent="0">
              <a:buNone/>
            </a:pPr>
            <a:r>
              <a:rPr lang="en-US" sz="2400" dirty="0"/>
              <a:t>In 2012 the </a:t>
            </a:r>
            <a:r>
              <a:rPr lang="en-US" sz="2400" i="1" dirty="0"/>
              <a:t>Journal of Data Semantics</a:t>
            </a:r>
            <a:r>
              <a:rPr lang="en-US" sz="2400" dirty="0"/>
              <a:t> was established, and in its first editorial </a:t>
            </a:r>
            <a:r>
              <a:rPr lang="en-US" sz="2400" dirty="0" err="1"/>
              <a:t>Stuckenschmidt</a:t>
            </a:r>
            <a:r>
              <a:rPr lang="en-US" sz="2400" dirty="0"/>
              <a:t> (2012, 1) wrote: </a:t>
            </a:r>
            <a:endParaRPr lang="da-DK" sz="2400" dirty="0"/>
          </a:p>
          <a:p>
            <a:r>
              <a:rPr lang="en-US" sz="2400" dirty="0">
                <a:solidFill>
                  <a:srgbClr val="0070C0"/>
                </a:solidFill>
              </a:rPr>
              <a:t>Data Semantics [</a:t>
            </a:r>
            <a:r>
              <a:rPr lang="en-US" sz="2400" dirty="0" err="1">
                <a:solidFill>
                  <a:srgbClr val="0070C0"/>
                </a:solidFill>
              </a:rPr>
              <a:t>Sheth</a:t>
            </a:r>
            <a:r>
              <a:rPr lang="en-US" sz="2400" dirty="0">
                <a:solidFill>
                  <a:srgbClr val="0070C0"/>
                </a:solidFill>
              </a:rPr>
              <a:t> 1997] is a topic that has been investigated in computer science </a:t>
            </a:r>
            <a:r>
              <a:rPr lang="en-US" sz="2400" dirty="0">
                <a:solidFill>
                  <a:srgbClr val="0070C0"/>
                </a:solidFill>
              </a:rPr>
              <a:t>more than 30 </a:t>
            </a:r>
            <a:r>
              <a:rPr lang="en-US" sz="2400" dirty="0" smtClean="0">
                <a:solidFill>
                  <a:srgbClr val="0070C0"/>
                </a:solidFill>
              </a:rPr>
              <a:t>years. </a:t>
            </a:r>
            <a:r>
              <a:rPr lang="en-US" sz="2400" dirty="0" smtClean="0">
                <a:solidFill>
                  <a:srgbClr val="0070C0"/>
                </a:solidFill>
              </a:rPr>
              <a:t>It </a:t>
            </a:r>
            <a:r>
              <a:rPr lang="en-US" sz="2400" dirty="0">
                <a:solidFill>
                  <a:srgbClr val="0070C0"/>
                </a:solidFill>
              </a:rPr>
              <a:t>is typically associated with a formal definition of the intended interpretation of the data often in terms of logic or algebraic formalisms [</a:t>
            </a:r>
            <a:r>
              <a:rPr lang="en-US" sz="2400" dirty="0" err="1">
                <a:solidFill>
                  <a:srgbClr val="0070C0"/>
                </a:solidFill>
              </a:rPr>
              <a:t>Veltman</a:t>
            </a:r>
            <a:r>
              <a:rPr lang="en-US" sz="2400" dirty="0">
                <a:solidFill>
                  <a:srgbClr val="0070C0"/>
                </a:solidFill>
              </a:rPr>
              <a:t> 1984]. Over the </a:t>
            </a:r>
            <a:r>
              <a:rPr lang="en-US" sz="2400" dirty="0">
                <a:solidFill>
                  <a:srgbClr val="0070C0"/>
                </a:solidFill>
              </a:rPr>
              <a:t>for time, the goals of defining data semantics as well as the ideal of having a </a:t>
            </a:r>
            <a:r>
              <a:rPr lang="en-US" sz="2400" dirty="0" smtClean="0">
                <a:solidFill>
                  <a:srgbClr val="0070C0"/>
                </a:solidFill>
              </a:rPr>
              <a:t>clear </a:t>
            </a:r>
            <a:r>
              <a:rPr lang="en-US" sz="2400" dirty="0">
                <a:solidFill>
                  <a:srgbClr val="0070C0"/>
                </a:solidFill>
              </a:rPr>
              <a:t>formal representation of semantics has not change, what has changed and is constantly changing, however, are ways of capturing and using the semantic of data as well as the formalisms used to represent it.”</a:t>
            </a:r>
            <a:endParaRPr lang="da-DK" sz="2400" dirty="0">
              <a:solidFill>
                <a:srgbClr val="0070C0"/>
              </a:solidFill>
            </a:endParaRPr>
          </a:p>
        </p:txBody>
      </p:sp>
      <p:sp>
        <p:nvSpPr>
          <p:cNvPr id="4" name="Pladsholder til sidefod 3">
            <a:extLst>
              <a:ext uri="{FF2B5EF4-FFF2-40B4-BE49-F238E27FC236}">
                <a16:creationId xmlns="" xmlns:a16="http://schemas.microsoft.com/office/drawing/2014/main" id="{AF0B8A11-285B-4144-8DE8-3E5B2BB5EC03}"/>
              </a:ext>
            </a:extLst>
          </p:cNvPr>
          <p:cNvSpPr>
            <a:spLocks noGrp="1"/>
          </p:cNvSpPr>
          <p:nvPr>
            <p:ph type="ftr" sz="quarter" idx="11"/>
          </p:nvPr>
        </p:nvSpPr>
        <p:spPr/>
        <p:txBody>
          <a:bodyPr/>
          <a:lstStyle/>
          <a:p>
            <a:endParaRPr lang="en-GB" dirty="0"/>
          </a:p>
        </p:txBody>
      </p:sp>
      <p:sp>
        <p:nvSpPr>
          <p:cNvPr id="5" name="Pladsholder til slidenummer 4">
            <a:extLst>
              <a:ext uri="{FF2B5EF4-FFF2-40B4-BE49-F238E27FC236}">
                <a16:creationId xmlns="" xmlns:a16="http://schemas.microsoft.com/office/drawing/2014/main" id="{4E263AE9-8874-47C1-A895-F9EAFD4CC1F8}"/>
              </a:ext>
            </a:extLst>
          </p:cNvPr>
          <p:cNvSpPr>
            <a:spLocks noGrp="1"/>
          </p:cNvSpPr>
          <p:nvPr>
            <p:ph type="sldNum" sz="quarter" idx="12"/>
          </p:nvPr>
        </p:nvSpPr>
        <p:spPr/>
        <p:txBody>
          <a:bodyPr/>
          <a:lstStyle/>
          <a:p>
            <a:fld id="{69E57DC2-970A-4B3E-BB1C-7A09969E49DF}" type="slidenum">
              <a:rPr lang="en-GB" smtClean="0"/>
              <a:t>33</a:t>
            </a:fld>
            <a:endParaRPr lang="en-GB" dirty="0"/>
          </a:p>
        </p:txBody>
      </p:sp>
    </p:spTree>
    <p:extLst>
      <p:ext uri="{BB962C8B-B14F-4D97-AF65-F5344CB8AC3E}">
        <p14:creationId xmlns:p14="http://schemas.microsoft.com/office/powerpoint/2010/main" val="97082459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371600" y="685800"/>
            <a:ext cx="9601200" cy="562708"/>
          </a:xfrm>
        </p:spPr>
        <p:txBody>
          <a:bodyPr>
            <a:noAutofit/>
          </a:bodyPr>
          <a:lstStyle/>
          <a:p>
            <a:r>
              <a:rPr lang="en-US" sz="3600" dirty="0"/>
              <a:t>6. Database semantics </a:t>
            </a:r>
            <a:endParaRPr lang="da-DK" sz="3600" dirty="0"/>
          </a:p>
        </p:txBody>
      </p:sp>
      <p:sp>
        <p:nvSpPr>
          <p:cNvPr id="3" name="Pladsholder til indhold 2"/>
          <p:cNvSpPr>
            <a:spLocks noGrp="1"/>
          </p:cNvSpPr>
          <p:nvPr>
            <p:ph idx="1"/>
          </p:nvPr>
        </p:nvSpPr>
        <p:spPr>
          <a:xfrm>
            <a:off x="949569" y="1494692"/>
            <a:ext cx="11007969" cy="4958694"/>
          </a:xfrm>
        </p:spPr>
        <p:txBody>
          <a:bodyPr>
            <a:normAutofit/>
          </a:bodyPr>
          <a:lstStyle/>
          <a:p>
            <a:pPr marL="0" indent="0">
              <a:buNone/>
            </a:pPr>
            <a:r>
              <a:rPr lang="en-US" sz="2400" dirty="0"/>
              <a:t>As already mentioned what is important is the variety (diversity, heterogeneity, messiness or semantic ambiguity) ) in both production and use of data.  (</a:t>
            </a:r>
            <a:r>
              <a:rPr lang="en-US" sz="2400" dirty="0" err="1"/>
              <a:t>Stuckenschmidt</a:t>
            </a:r>
            <a:r>
              <a:rPr lang="en-US" sz="2400" dirty="0"/>
              <a:t> 2012, 3) wrote about this:</a:t>
            </a:r>
            <a:endParaRPr lang="da-DK" sz="2400" dirty="0"/>
          </a:p>
          <a:p>
            <a:r>
              <a:rPr lang="en-US" sz="2400" dirty="0"/>
              <a:t> “</a:t>
            </a:r>
            <a:r>
              <a:rPr lang="en-US" sz="2400" dirty="0">
                <a:solidFill>
                  <a:srgbClr val="0070C0"/>
                </a:solidFill>
              </a:rPr>
              <a:t>In closed systems, the intended meaning of data is defined by its intended use that is determined by the systems’ developers and users and often reflected in the specific schema or the data structures used for representing it. On the web, this is only partially the case. While the intended meaning of data is of course also determined by the intended use, the universal availability of the data via the Web infrastructure encourages the use of data for applications different from the one it was originally intended for. In order to do this in a meaningful way, the intended meaning of the data has to be understood to correctly relate it to the new application. Thus getting hold of the intended meaning, the Semantics of Data on the Web is essential</a:t>
            </a:r>
            <a:r>
              <a:rPr lang="en-US" sz="2400" dirty="0"/>
              <a:t>.” </a:t>
            </a:r>
            <a:endParaRPr lang="da-DK" sz="2400" dirty="0"/>
          </a:p>
          <a:p>
            <a:endParaRPr lang="da-DK" dirty="0"/>
          </a:p>
        </p:txBody>
      </p:sp>
      <p:sp>
        <p:nvSpPr>
          <p:cNvPr id="4" name="Pladsholder til sidefod 3">
            <a:extLst>
              <a:ext uri="{FF2B5EF4-FFF2-40B4-BE49-F238E27FC236}">
                <a16:creationId xmlns="" xmlns:a16="http://schemas.microsoft.com/office/drawing/2014/main" id="{AF0B8A11-285B-4144-8DE8-3E5B2BB5EC03}"/>
              </a:ext>
            </a:extLst>
          </p:cNvPr>
          <p:cNvSpPr>
            <a:spLocks noGrp="1"/>
          </p:cNvSpPr>
          <p:nvPr>
            <p:ph type="ftr" sz="quarter" idx="11"/>
          </p:nvPr>
        </p:nvSpPr>
        <p:spPr/>
        <p:txBody>
          <a:bodyPr/>
          <a:lstStyle/>
          <a:p>
            <a:endParaRPr lang="en-GB" dirty="0"/>
          </a:p>
        </p:txBody>
      </p:sp>
      <p:sp>
        <p:nvSpPr>
          <p:cNvPr id="5" name="Pladsholder til slidenummer 4">
            <a:extLst>
              <a:ext uri="{FF2B5EF4-FFF2-40B4-BE49-F238E27FC236}">
                <a16:creationId xmlns="" xmlns:a16="http://schemas.microsoft.com/office/drawing/2014/main" id="{4E263AE9-8874-47C1-A895-F9EAFD4CC1F8}"/>
              </a:ext>
            </a:extLst>
          </p:cNvPr>
          <p:cNvSpPr>
            <a:spLocks noGrp="1"/>
          </p:cNvSpPr>
          <p:nvPr>
            <p:ph type="sldNum" sz="quarter" idx="12"/>
          </p:nvPr>
        </p:nvSpPr>
        <p:spPr/>
        <p:txBody>
          <a:bodyPr/>
          <a:lstStyle/>
          <a:p>
            <a:fld id="{69E57DC2-970A-4B3E-BB1C-7A09969E49DF}" type="slidenum">
              <a:rPr lang="en-GB" smtClean="0"/>
              <a:t>34</a:t>
            </a:fld>
            <a:endParaRPr lang="en-GB" dirty="0"/>
          </a:p>
        </p:txBody>
      </p:sp>
    </p:spTree>
    <p:extLst>
      <p:ext uri="{BB962C8B-B14F-4D97-AF65-F5344CB8AC3E}">
        <p14:creationId xmlns:p14="http://schemas.microsoft.com/office/powerpoint/2010/main" val="108487412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371600" y="685800"/>
            <a:ext cx="9601200" cy="562708"/>
          </a:xfrm>
        </p:spPr>
        <p:txBody>
          <a:bodyPr>
            <a:noAutofit/>
          </a:bodyPr>
          <a:lstStyle/>
          <a:p>
            <a:r>
              <a:rPr lang="en-US" sz="3600" dirty="0"/>
              <a:t>6. Database semantics </a:t>
            </a:r>
            <a:endParaRPr lang="da-DK" sz="3600" dirty="0"/>
          </a:p>
        </p:txBody>
      </p:sp>
      <p:sp>
        <p:nvSpPr>
          <p:cNvPr id="3" name="Pladsholder til indhold 2"/>
          <p:cNvSpPr>
            <a:spLocks noGrp="1"/>
          </p:cNvSpPr>
          <p:nvPr>
            <p:ph idx="1"/>
          </p:nvPr>
        </p:nvSpPr>
        <p:spPr>
          <a:xfrm>
            <a:off x="949569" y="1494692"/>
            <a:ext cx="11007969" cy="4958694"/>
          </a:xfrm>
        </p:spPr>
        <p:txBody>
          <a:bodyPr>
            <a:noAutofit/>
          </a:bodyPr>
          <a:lstStyle/>
          <a:p>
            <a:r>
              <a:rPr lang="en-US" sz="2400" dirty="0" err="1"/>
              <a:t>Stuckenschmidt</a:t>
            </a:r>
            <a:r>
              <a:rPr lang="en-US" sz="2400" dirty="0"/>
              <a:t> presents three approaches providing data semantics: </a:t>
            </a:r>
            <a:endParaRPr lang="da-DK" sz="2400" dirty="0"/>
          </a:p>
          <a:p>
            <a:pPr lvl="0"/>
            <a:r>
              <a:rPr lang="en-US" sz="2400" dirty="0"/>
              <a:t>1. Semantics from models. This is about the use of standards such as RDF and OWL, which </a:t>
            </a:r>
            <a:r>
              <a:rPr lang="en-US" sz="2400" dirty="0" err="1"/>
              <a:t>Stuckenschmidt</a:t>
            </a:r>
            <a:r>
              <a:rPr lang="en-US" sz="2400" dirty="0"/>
              <a:t> (3) quotes as being “a cornerstone of data semantics on the web”, but (3) “publishing the ontology along with a data set does not really solve the problem as long as every data set comes with its own ontology. In this case the problem of possible misinterpretations is just lifted from the data to the conceptual level.” </a:t>
            </a:r>
            <a:r>
              <a:rPr lang="en-US" sz="2400" dirty="0" err="1"/>
              <a:t>Stuckenschmidt</a:t>
            </a:r>
            <a:r>
              <a:rPr lang="en-US" sz="2400" dirty="0"/>
              <a:t> mentions the use of a jointly shared ontology, a top-level ontology or the use of semantic mappings. </a:t>
            </a:r>
            <a:endParaRPr lang="da-DK" sz="2400" dirty="0"/>
          </a:p>
          <a:p>
            <a:pPr lvl="0"/>
            <a:r>
              <a:rPr lang="en-US" sz="2400" dirty="0"/>
              <a:t>2. Semantics from data. This is, for example, about the use of statistical approaches, linguistic approaches and learning approaches to extract semantic information from data sets. </a:t>
            </a:r>
            <a:endParaRPr lang="da-DK" sz="2400" dirty="0"/>
          </a:p>
        </p:txBody>
      </p:sp>
      <p:sp>
        <p:nvSpPr>
          <p:cNvPr id="4" name="Pladsholder til sidefod 3">
            <a:extLst>
              <a:ext uri="{FF2B5EF4-FFF2-40B4-BE49-F238E27FC236}">
                <a16:creationId xmlns="" xmlns:a16="http://schemas.microsoft.com/office/drawing/2014/main" id="{AF0B8A11-285B-4144-8DE8-3E5B2BB5EC03}"/>
              </a:ext>
            </a:extLst>
          </p:cNvPr>
          <p:cNvSpPr>
            <a:spLocks noGrp="1"/>
          </p:cNvSpPr>
          <p:nvPr>
            <p:ph type="ftr" sz="quarter" idx="11"/>
          </p:nvPr>
        </p:nvSpPr>
        <p:spPr/>
        <p:txBody>
          <a:bodyPr/>
          <a:lstStyle/>
          <a:p>
            <a:endParaRPr lang="en-GB" dirty="0"/>
          </a:p>
        </p:txBody>
      </p:sp>
      <p:sp>
        <p:nvSpPr>
          <p:cNvPr id="5" name="Pladsholder til slidenummer 4">
            <a:extLst>
              <a:ext uri="{FF2B5EF4-FFF2-40B4-BE49-F238E27FC236}">
                <a16:creationId xmlns="" xmlns:a16="http://schemas.microsoft.com/office/drawing/2014/main" id="{4E263AE9-8874-47C1-A895-F9EAFD4CC1F8}"/>
              </a:ext>
            </a:extLst>
          </p:cNvPr>
          <p:cNvSpPr>
            <a:spLocks noGrp="1"/>
          </p:cNvSpPr>
          <p:nvPr>
            <p:ph type="sldNum" sz="quarter" idx="12"/>
          </p:nvPr>
        </p:nvSpPr>
        <p:spPr/>
        <p:txBody>
          <a:bodyPr/>
          <a:lstStyle/>
          <a:p>
            <a:fld id="{69E57DC2-970A-4B3E-BB1C-7A09969E49DF}" type="slidenum">
              <a:rPr lang="en-GB" smtClean="0"/>
              <a:t>35</a:t>
            </a:fld>
            <a:endParaRPr lang="en-GB" dirty="0"/>
          </a:p>
        </p:txBody>
      </p:sp>
    </p:spTree>
    <p:extLst>
      <p:ext uri="{BB962C8B-B14F-4D97-AF65-F5344CB8AC3E}">
        <p14:creationId xmlns:p14="http://schemas.microsoft.com/office/powerpoint/2010/main" val="1933868930"/>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371600" y="685800"/>
            <a:ext cx="9601200" cy="562708"/>
          </a:xfrm>
        </p:spPr>
        <p:txBody>
          <a:bodyPr>
            <a:noAutofit/>
          </a:bodyPr>
          <a:lstStyle/>
          <a:p>
            <a:r>
              <a:rPr lang="en-US" sz="3600" dirty="0"/>
              <a:t>6. Database semantics </a:t>
            </a:r>
            <a:endParaRPr lang="da-DK" sz="3600" dirty="0"/>
          </a:p>
        </p:txBody>
      </p:sp>
      <p:sp>
        <p:nvSpPr>
          <p:cNvPr id="3" name="Pladsholder til indhold 2"/>
          <p:cNvSpPr>
            <a:spLocks noGrp="1"/>
          </p:cNvSpPr>
          <p:nvPr>
            <p:ph idx="1"/>
          </p:nvPr>
        </p:nvSpPr>
        <p:spPr>
          <a:xfrm>
            <a:off x="949569" y="1494692"/>
            <a:ext cx="11007969" cy="4958694"/>
          </a:xfrm>
        </p:spPr>
        <p:txBody>
          <a:bodyPr>
            <a:noAutofit/>
          </a:bodyPr>
          <a:lstStyle/>
          <a:p>
            <a:pPr lvl="0"/>
            <a:endParaRPr lang="en-US" sz="2400" dirty="0"/>
          </a:p>
          <a:p>
            <a:pPr lvl="0"/>
            <a:r>
              <a:rPr lang="en-US" sz="2400" dirty="0"/>
              <a:t>3. Semantics from users. This is described by </a:t>
            </a:r>
            <a:r>
              <a:rPr lang="en-US" sz="2400" dirty="0" err="1"/>
              <a:t>Stuckenschmidt</a:t>
            </a:r>
            <a:r>
              <a:rPr lang="en-US" sz="2400" dirty="0"/>
              <a:t> (4) as a new trend in data semantics. He further describes this approach: “</a:t>
            </a:r>
            <a:r>
              <a:rPr lang="en-US" sz="2400" dirty="0">
                <a:solidFill>
                  <a:srgbClr val="0070C0"/>
                </a:solidFill>
              </a:rPr>
              <a:t>In contrast to classical knowledge acquisition scenarios, it is not assumed that the users are experts in the particular domain. The idea is more that asking many users the same question will ultimately generate the right result because a majority of users will give the correct interpretation of the piece of data. The most prominent approach of this type is tagging, where users attach simple descriptions (tags) to information objects</a:t>
            </a:r>
            <a:r>
              <a:rPr lang="en-US" sz="2400" dirty="0"/>
              <a:t>”</a:t>
            </a:r>
          </a:p>
          <a:p>
            <a:pPr marL="0" lvl="0" indent="0">
              <a:buNone/>
            </a:pPr>
            <a:endParaRPr lang="da-DK" sz="2400" dirty="0"/>
          </a:p>
        </p:txBody>
      </p:sp>
      <p:sp>
        <p:nvSpPr>
          <p:cNvPr id="4" name="Pladsholder til sidefod 3">
            <a:extLst>
              <a:ext uri="{FF2B5EF4-FFF2-40B4-BE49-F238E27FC236}">
                <a16:creationId xmlns="" xmlns:a16="http://schemas.microsoft.com/office/drawing/2014/main" id="{AF0B8A11-285B-4144-8DE8-3E5B2BB5EC03}"/>
              </a:ext>
            </a:extLst>
          </p:cNvPr>
          <p:cNvSpPr>
            <a:spLocks noGrp="1"/>
          </p:cNvSpPr>
          <p:nvPr>
            <p:ph type="ftr" sz="quarter" idx="11"/>
          </p:nvPr>
        </p:nvSpPr>
        <p:spPr/>
        <p:txBody>
          <a:bodyPr/>
          <a:lstStyle/>
          <a:p>
            <a:endParaRPr lang="en-GB" dirty="0"/>
          </a:p>
        </p:txBody>
      </p:sp>
      <p:sp>
        <p:nvSpPr>
          <p:cNvPr id="5" name="Pladsholder til slidenummer 4">
            <a:extLst>
              <a:ext uri="{FF2B5EF4-FFF2-40B4-BE49-F238E27FC236}">
                <a16:creationId xmlns="" xmlns:a16="http://schemas.microsoft.com/office/drawing/2014/main" id="{4E263AE9-8874-47C1-A895-F9EAFD4CC1F8}"/>
              </a:ext>
            </a:extLst>
          </p:cNvPr>
          <p:cNvSpPr>
            <a:spLocks noGrp="1"/>
          </p:cNvSpPr>
          <p:nvPr>
            <p:ph type="sldNum" sz="quarter" idx="12"/>
          </p:nvPr>
        </p:nvSpPr>
        <p:spPr/>
        <p:txBody>
          <a:bodyPr/>
          <a:lstStyle/>
          <a:p>
            <a:fld id="{69E57DC2-970A-4B3E-BB1C-7A09969E49DF}" type="slidenum">
              <a:rPr lang="en-GB" smtClean="0"/>
              <a:t>36</a:t>
            </a:fld>
            <a:endParaRPr lang="en-GB" dirty="0"/>
          </a:p>
        </p:txBody>
      </p:sp>
    </p:spTree>
    <p:extLst>
      <p:ext uri="{BB962C8B-B14F-4D97-AF65-F5344CB8AC3E}">
        <p14:creationId xmlns:p14="http://schemas.microsoft.com/office/powerpoint/2010/main" val="392091282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371600" y="685800"/>
            <a:ext cx="9601200" cy="562708"/>
          </a:xfrm>
        </p:spPr>
        <p:txBody>
          <a:bodyPr>
            <a:noAutofit/>
          </a:bodyPr>
          <a:lstStyle/>
          <a:p>
            <a:r>
              <a:rPr lang="en-US" sz="3600" dirty="0"/>
              <a:t>6. Database semantics </a:t>
            </a:r>
            <a:endParaRPr lang="da-DK" sz="3600" dirty="0"/>
          </a:p>
        </p:txBody>
      </p:sp>
      <p:sp>
        <p:nvSpPr>
          <p:cNvPr id="3" name="Pladsholder til indhold 2"/>
          <p:cNvSpPr>
            <a:spLocks noGrp="1"/>
          </p:cNvSpPr>
          <p:nvPr>
            <p:ph idx="1"/>
          </p:nvPr>
        </p:nvSpPr>
        <p:spPr>
          <a:xfrm>
            <a:off x="949569" y="1494692"/>
            <a:ext cx="11007969" cy="4958694"/>
          </a:xfrm>
        </p:spPr>
        <p:txBody>
          <a:bodyPr>
            <a:noAutofit/>
          </a:bodyPr>
          <a:lstStyle/>
          <a:p>
            <a:pPr marL="0" indent="0">
              <a:buNone/>
            </a:pPr>
            <a:r>
              <a:rPr lang="en-US" sz="2400" dirty="0"/>
              <a:t>The approaches outlined by </a:t>
            </a:r>
            <a:r>
              <a:rPr lang="en-US" sz="2400" dirty="0" err="1"/>
              <a:t>Stuckenschmidt</a:t>
            </a:r>
            <a:r>
              <a:rPr lang="en-US" sz="2400" dirty="0"/>
              <a:t> (2012) – as the approaches in computer science in general – seems based on the rationalist idea of one neutral and best interpretation of concepts. There seems to be a lack of understanding that semantic relations are not neutral but related to specific goals, interests, and paradigms etc. That means, that there is a danger that using a given approach – e.g. user tagging (see Rafferty (2017, Section 4: </a:t>
            </a:r>
            <a:r>
              <a:rPr lang="en-US" sz="2400" u="sng" dirty="0">
                <a:hlinkClick r:id="rId3"/>
              </a:rPr>
              <a:t>http://www.isko.org/cyclo/tagging#4</a:t>
            </a:r>
            <a:r>
              <a:rPr lang="en-US" sz="2400" dirty="0"/>
              <a:t> ) – may just represent a major ideology, not the interest of the specific purpose for which a system should be designed. </a:t>
            </a:r>
          </a:p>
          <a:p>
            <a:pPr marL="0" indent="0">
              <a:buNone/>
            </a:pPr>
            <a:endParaRPr lang="en-US" sz="2400" dirty="0"/>
          </a:p>
          <a:p>
            <a:pPr marL="0" indent="0">
              <a:buNone/>
            </a:pPr>
            <a:r>
              <a:rPr lang="en-US" sz="2400" dirty="0"/>
              <a:t>The implication of this view is, that an important thing in data semantics </a:t>
            </a:r>
            <a:r>
              <a:rPr lang="en-US" sz="2400" i="1" dirty="0"/>
              <a:t>is to uncover the main different meaning structures</a:t>
            </a:r>
            <a:r>
              <a:rPr lang="en-US" sz="2400" dirty="0"/>
              <a:t> in databases and on the web. One first step is to consider the concept “database merging” (used by </a:t>
            </a:r>
            <a:r>
              <a:rPr lang="en-US" sz="2400" dirty="0" err="1"/>
              <a:t>Maniez</a:t>
            </a:r>
            <a:r>
              <a:rPr lang="en-US" sz="2400" dirty="0"/>
              <a:t> 1997, and in </a:t>
            </a:r>
            <a:r>
              <a:rPr lang="en-US" sz="2400" dirty="0" err="1"/>
              <a:t>Stuckenschmidt</a:t>
            </a:r>
            <a:r>
              <a:rPr lang="en-US" sz="2400" dirty="0"/>
              <a:t> 2012, although less explicit). Hjørland (1998, 27) wrote: </a:t>
            </a:r>
            <a:endParaRPr lang="da-DK" sz="2400" dirty="0"/>
          </a:p>
          <a:p>
            <a:pPr marL="0" lvl="0" indent="0">
              <a:buNone/>
            </a:pPr>
            <a:endParaRPr lang="da-DK" sz="2400" dirty="0"/>
          </a:p>
        </p:txBody>
      </p:sp>
      <p:sp>
        <p:nvSpPr>
          <p:cNvPr id="4" name="Pladsholder til sidefod 3">
            <a:extLst>
              <a:ext uri="{FF2B5EF4-FFF2-40B4-BE49-F238E27FC236}">
                <a16:creationId xmlns="" xmlns:a16="http://schemas.microsoft.com/office/drawing/2014/main" id="{AF0B8A11-285B-4144-8DE8-3E5B2BB5EC03}"/>
              </a:ext>
            </a:extLst>
          </p:cNvPr>
          <p:cNvSpPr>
            <a:spLocks noGrp="1"/>
          </p:cNvSpPr>
          <p:nvPr>
            <p:ph type="ftr" sz="quarter" idx="11"/>
          </p:nvPr>
        </p:nvSpPr>
        <p:spPr/>
        <p:txBody>
          <a:bodyPr/>
          <a:lstStyle/>
          <a:p>
            <a:endParaRPr lang="en-GB" dirty="0"/>
          </a:p>
        </p:txBody>
      </p:sp>
      <p:sp>
        <p:nvSpPr>
          <p:cNvPr id="5" name="Pladsholder til slidenummer 4">
            <a:extLst>
              <a:ext uri="{FF2B5EF4-FFF2-40B4-BE49-F238E27FC236}">
                <a16:creationId xmlns="" xmlns:a16="http://schemas.microsoft.com/office/drawing/2014/main" id="{4E263AE9-8874-47C1-A895-F9EAFD4CC1F8}"/>
              </a:ext>
            </a:extLst>
          </p:cNvPr>
          <p:cNvSpPr>
            <a:spLocks noGrp="1"/>
          </p:cNvSpPr>
          <p:nvPr>
            <p:ph type="sldNum" sz="quarter" idx="12"/>
          </p:nvPr>
        </p:nvSpPr>
        <p:spPr/>
        <p:txBody>
          <a:bodyPr/>
          <a:lstStyle/>
          <a:p>
            <a:fld id="{69E57DC2-970A-4B3E-BB1C-7A09969E49DF}" type="slidenum">
              <a:rPr lang="en-GB" smtClean="0"/>
              <a:t>37</a:t>
            </a:fld>
            <a:endParaRPr lang="en-GB" dirty="0"/>
          </a:p>
        </p:txBody>
      </p:sp>
    </p:spTree>
    <p:extLst>
      <p:ext uri="{BB962C8B-B14F-4D97-AF65-F5344CB8AC3E}">
        <p14:creationId xmlns:p14="http://schemas.microsoft.com/office/powerpoint/2010/main" val="3559411264"/>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371600" y="685800"/>
            <a:ext cx="9601200" cy="562708"/>
          </a:xfrm>
        </p:spPr>
        <p:txBody>
          <a:bodyPr>
            <a:noAutofit/>
          </a:bodyPr>
          <a:lstStyle/>
          <a:p>
            <a:r>
              <a:rPr lang="en-US" sz="3600" dirty="0"/>
              <a:t>6. Database semantics </a:t>
            </a:r>
            <a:endParaRPr lang="da-DK" sz="3600" dirty="0"/>
          </a:p>
        </p:txBody>
      </p:sp>
      <p:sp>
        <p:nvSpPr>
          <p:cNvPr id="3" name="Pladsholder til indhold 2"/>
          <p:cNvSpPr>
            <a:spLocks noGrp="1"/>
          </p:cNvSpPr>
          <p:nvPr>
            <p:ph idx="1"/>
          </p:nvPr>
        </p:nvSpPr>
        <p:spPr>
          <a:xfrm>
            <a:off x="949569" y="1494692"/>
            <a:ext cx="11007969" cy="4958694"/>
          </a:xfrm>
        </p:spPr>
        <p:txBody>
          <a:bodyPr>
            <a:normAutofit/>
          </a:bodyPr>
          <a:lstStyle/>
          <a:p>
            <a:r>
              <a:rPr lang="en-US" dirty="0"/>
              <a:t>“</a:t>
            </a:r>
            <a:r>
              <a:rPr lang="en-GB" sz="2400" dirty="0">
                <a:solidFill>
                  <a:srgbClr val="0070C0"/>
                </a:solidFill>
              </a:rPr>
              <a:t>A given database can be a merging of what were once different separate databases. In the original databases the access points were perhaps not explicit about some aspects of the subject matter because this was implicit in the delimitation of the database. For example, if you search for ‘lead’ in PsycINFO, there is no need to indicate that you are searching the effects of lead on behaviour: it is implicit in PsycINFO that all records are on animal or human psychology/behaviour. However, if the records in PsycINFO are merged with the records in Chemical Abstracts, you will have to change your search strategy and specify that you are searching studies on how lead influences behaviour and performance. This new strategy would probably be less than optimal regarding the part of the records originally indexed in PsycINFO (because implicit information is lost by the merging). 					…</a:t>
            </a:r>
            <a:endParaRPr lang="da-DK" sz="2400" dirty="0">
              <a:solidFill>
                <a:srgbClr val="0070C0"/>
              </a:solidFill>
            </a:endParaRPr>
          </a:p>
        </p:txBody>
      </p:sp>
      <p:sp>
        <p:nvSpPr>
          <p:cNvPr id="4" name="Pladsholder til sidefod 3">
            <a:extLst>
              <a:ext uri="{FF2B5EF4-FFF2-40B4-BE49-F238E27FC236}">
                <a16:creationId xmlns="" xmlns:a16="http://schemas.microsoft.com/office/drawing/2014/main" id="{AF0B8A11-285B-4144-8DE8-3E5B2BB5EC03}"/>
              </a:ext>
            </a:extLst>
          </p:cNvPr>
          <p:cNvSpPr>
            <a:spLocks noGrp="1"/>
          </p:cNvSpPr>
          <p:nvPr>
            <p:ph type="ftr" sz="quarter" idx="11"/>
          </p:nvPr>
        </p:nvSpPr>
        <p:spPr/>
        <p:txBody>
          <a:bodyPr/>
          <a:lstStyle/>
          <a:p>
            <a:endParaRPr lang="en-GB" dirty="0"/>
          </a:p>
        </p:txBody>
      </p:sp>
      <p:sp>
        <p:nvSpPr>
          <p:cNvPr id="5" name="Pladsholder til slidenummer 4">
            <a:extLst>
              <a:ext uri="{FF2B5EF4-FFF2-40B4-BE49-F238E27FC236}">
                <a16:creationId xmlns="" xmlns:a16="http://schemas.microsoft.com/office/drawing/2014/main" id="{4E263AE9-8874-47C1-A895-F9EAFD4CC1F8}"/>
              </a:ext>
            </a:extLst>
          </p:cNvPr>
          <p:cNvSpPr>
            <a:spLocks noGrp="1"/>
          </p:cNvSpPr>
          <p:nvPr>
            <p:ph type="sldNum" sz="quarter" idx="12"/>
          </p:nvPr>
        </p:nvSpPr>
        <p:spPr/>
        <p:txBody>
          <a:bodyPr/>
          <a:lstStyle/>
          <a:p>
            <a:fld id="{69E57DC2-970A-4B3E-BB1C-7A09969E49DF}" type="slidenum">
              <a:rPr lang="en-GB" smtClean="0"/>
              <a:t>38</a:t>
            </a:fld>
            <a:endParaRPr lang="en-GB" dirty="0"/>
          </a:p>
        </p:txBody>
      </p:sp>
    </p:spTree>
    <p:extLst>
      <p:ext uri="{BB962C8B-B14F-4D97-AF65-F5344CB8AC3E}">
        <p14:creationId xmlns:p14="http://schemas.microsoft.com/office/powerpoint/2010/main" val="61289185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371600" y="685800"/>
            <a:ext cx="9601200" cy="562708"/>
          </a:xfrm>
        </p:spPr>
        <p:txBody>
          <a:bodyPr>
            <a:noAutofit/>
          </a:bodyPr>
          <a:lstStyle/>
          <a:p>
            <a:r>
              <a:rPr lang="en-US" sz="3600" dirty="0"/>
              <a:t>6. Database semantics </a:t>
            </a:r>
            <a:endParaRPr lang="da-DK" sz="3600" dirty="0"/>
          </a:p>
        </p:txBody>
      </p:sp>
      <p:sp>
        <p:nvSpPr>
          <p:cNvPr id="3" name="Pladsholder til indhold 2"/>
          <p:cNvSpPr>
            <a:spLocks noGrp="1"/>
          </p:cNvSpPr>
          <p:nvPr>
            <p:ph idx="1"/>
          </p:nvPr>
        </p:nvSpPr>
        <p:spPr>
          <a:xfrm>
            <a:off x="949569" y="1248508"/>
            <a:ext cx="11242431" cy="5204878"/>
          </a:xfrm>
        </p:spPr>
        <p:txBody>
          <a:bodyPr>
            <a:normAutofit fontScale="92500" lnSpcReduction="20000"/>
          </a:bodyPr>
          <a:lstStyle/>
          <a:p>
            <a:r>
              <a:rPr lang="en-GB" sz="2600" dirty="0">
                <a:solidFill>
                  <a:srgbClr val="0070C0"/>
                </a:solidFill>
              </a:rPr>
              <a:t>At another level PsycINFO can be seen as a merging of records which were once presented in individual journals, some of which may be American, some European, some behaviouristic, other psychoanalytic, etc. Originally, to the readers of those journals their selection policy and their way of writing titles and composing articles reflected some implicit meanings in those journals. By making a controlled vocabulary, a classification scheme, a certain structure in the records and so on the people behind PsycINFO made certain decisions which were coloured by their view of knowledge</a:t>
            </a:r>
            <a:r>
              <a:rPr lang="en-US" sz="2600" dirty="0">
                <a:solidFill>
                  <a:srgbClr val="0070C0"/>
                </a:solidFill>
              </a:rPr>
              <a:t>.”</a:t>
            </a:r>
          </a:p>
          <a:p>
            <a:pPr marL="0" indent="0">
              <a:buNone/>
            </a:pPr>
            <a:r>
              <a:rPr lang="en-US" sz="2600" dirty="0"/>
              <a:t>In other words, a given set of texts represents different voices (as understood by Bakhtin, 1981 and 1986) or “paradigms”, which should be identified and thereby knowledge organization and information retrieval should provide choices for users to select given “voices” based on informed choices. </a:t>
            </a:r>
          </a:p>
          <a:p>
            <a:pPr marL="0" indent="0">
              <a:buNone/>
            </a:pPr>
            <a:r>
              <a:rPr lang="en-US" sz="2600" dirty="0"/>
              <a:t>In a way this corresponds to the former mentioned terms variety, diversity …, but from the perspective that this diversity contains different values with their own conceptual structures, which should be identified and made visible. The more heterogenous the big data sets are, the more implicit knowledge is lost, and the more important is the reconceptualization. </a:t>
            </a:r>
            <a:endParaRPr lang="da-DK" sz="2600" dirty="0"/>
          </a:p>
          <a:p>
            <a:pPr marL="0" indent="0">
              <a:buNone/>
            </a:pPr>
            <a:endParaRPr lang="da-DK" sz="2400" dirty="0">
              <a:solidFill>
                <a:srgbClr val="0070C0"/>
              </a:solidFill>
            </a:endParaRPr>
          </a:p>
        </p:txBody>
      </p:sp>
      <p:sp>
        <p:nvSpPr>
          <p:cNvPr id="4" name="Pladsholder til sidefod 3">
            <a:extLst>
              <a:ext uri="{FF2B5EF4-FFF2-40B4-BE49-F238E27FC236}">
                <a16:creationId xmlns="" xmlns:a16="http://schemas.microsoft.com/office/drawing/2014/main" id="{AF0B8A11-285B-4144-8DE8-3E5B2BB5EC03}"/>
              </a:ext>
            </a:extLst>
          </p:cNvPr>
          <p:cNvSpPr>
            <a:spLocks noGrp="1"/>
          </p:cNvSpPr>
          <p:nvPr>
            <p:ph type="ftr" sz="quarter" idx="11"/>
          </p:nvPr>
        </p:nvSpPr>
        <p:spPr/>
        <p:txBody>
          <a:bodyPr/>
          <a:lstStyle/>
          <a:p>
            <a:endParaRPr lang="en-GB" dirty="0"/>
          </a:p>
        </p:txBody>
      </p:sp>
      <p:sp>
        <p:nvSpPr>
          <p:cNvPr id="5" name="Pladsholder til slidenummer 4">
            <a:extLst>
              <a:ext uri="{FF2B5EF4-FFF2-40B4-BE49-F238E27FC236}">
                <a16:creationId xmlns="" xmlns:a16="http://schemas.microsoft.com/office/drawing/2014/main" id="{4E263AE9-8874-47C1-A895-F9EAFD4CC1F8}"/>
              </a:ext>
            </a:extLst>
          </p:cNvPr>
          <p:cNvSpPr>
            <a:spLocks noGrp="1"/>
          </p:cNvSpPr>
          <p:nvPr>
            <p:ph type="sldNum" sz="quarter" idx="12"/>
          </p:nvPr>
        </p:nvSpPr>
        <p:spPr/>
        <p:txBody>
          <a:bodyPr/>
          <a:lstStyle/>
          <a:p>
            <a:fld id="{69E57DC2-970A-4B3E-BB1C-7A09969E49DF}" type="slidenum">
              <a:rPr lang="en-GB" smtClean="0"/>
              <a:t>39</a:t>
            </a:fld>
            <a:endParaRPr lang="en-GB" dirty="0"/>
          </a:p>
        </p:txBody>
      </p:sp>
    </p:spTree>
    <p:extLst>
      <p:ext uri="{BB962C8B-B14F-4D97-AF65-F5344CB8AC3E}">
        <p14:creationId xmlns:p14="http://schemas.microsoft.com/office/powerpoint/2010/main" val="193419973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371600" y="685800"/>
            <a:ext cx="9601200" cy="808892"/>
          </a:xfrm>
        </p:spPr>
        <p:txBody>
          <a:bodyPr>
            <a:normAutofit/>
          </a:bodyPr>
          <a:lstStyle/>
          <a:p>
            <a:r>
              <a:rPr lang="en-GB" sz="3600" dirty="0"/>
              <a:t>1. Defining data</a:t>
            </a:r>
          </a:p>
        </p:txBody>
      </p:sp>
      <p:sp>
        <p:nvSpPr>
          <p:cNvPr id="3" name="Pladsholder til indhold 2"/>
          <p:cNvSpPr>
            <a:spLocks noGrp="1"/>
          </p:cNvSpPr>
          <p:nvPr>
            <p:ph idx="1"/>
          </p:nvPr>
        </p:nvSpPr>
        <p:spPr/>
        <p:txBody>
          <a:bodyPr>
            <a:noAutofit/>
          </a:bodyPr>
          <a:lstStyle/>
          <a:p>
            <a:pPr marL="0" indent="0">
              <a:buNone/>
            </a:pPr>
            <a:r>
              <a:rPr lang="en-US" sz="2400" dirty="0"/>
              <a:t>WordNet 3.1 defines data as plural: “</a:t>
            </a:r>
            <a:endParaRPr lang="da-DK" sz="2400" dirty="0"/>
          </a:p>
          <a:p>
            <a:pPr lvl="0"/>
            <a:r>
              <a:rPr lang="en-US" sz="2400" dirty="0">
                <a:solidFill>
                  <a:srgbClr val="0070C0"/>
                </a:solidFill>
              </a:rPr>
              <a:t>data, information (a collection of facts from which conclusions may be drawn) "statistical data"</a:t>
            </a:r>
            <a:endParaRPr lang="da-DK" sz="2400" dirty="0">
              <a:solidFill>
                <a:srgbClr val="0070C0"/>
              </a:solidFill>
            </a:endParaRPr>
          </a:p>
          <a:p>
            <a:pPr lvl="0"/>
            <a:r>
              <a:rPr lang="en-US" sz="2400" dirty="0">
                <a:solidFill>
                  <a:srgbClr val="0070C0"/>
                </a:solidFill>
              </a:rPr>
              <a:t>datum, data point (an item of factual information derived from measurement or research)”</a:t>
            </a:r>
            <a:endParaRPr lang="da-DK" sz="2400" dirty="0">
              <a:solidFill>
                <a:srgbClr val="0070C0"/>
              </a:solidFill>
            </a:endParaRPr>
          </a:p>
          <a:p>
            <a:pPr marL="0" indent="0">
              <a:buNone/>
            </a:pPr>
            <a:r>
              <a:rPr lang="en-US" sz="2400" dirty="0"/>
              <a:t>We see that WordNet considers data synonym with information and with facts, a widely held view, which, however, will be further criticized below. </a:t>
            </a:r>
            <a:endParaRPr lang="en-GB" sz="2400" dirty="0"/>
          </a:p>
        </p:txBody>
      </p:sp>
      <p:sp>
        <p:nvSpPr>
          <p:cNvPr id="4" name="Pladsholder til sidefod 3">
            <a:extLst>
              <a:ext uri="{FF2B5EF4-FFF2-40B4-BE49-F238E27FC236}">
                <a16:creationId xmlns="" xmlns:a16="http://schemas.microsoft.com/office/drawing/2014/main" id="{AF0B8A11-285B-4144-8DE8-3E5B2BB5EC03}"/>
              </a:ext>
            </a:extLst>
          </p:cNvPr>
          <p:cNvSpPr>
            <a:spLocks noGrp="1"/>
          </p:cNvSpPr>
          <p:nvPr>
            <p:ph type="ftr" sz="quarter" idx="11"/>
          </p:nvPr>
        </p:nvSpPr>
        <p:spPr/>
        <p:txBody>
          <a:bodyPr/>
          <a:lstStyle/>
          <a:p>
            <a:endParaRPr lang="en-GB" dirty="0"/>
          </a:p>
        </p:txBody>
      </p:sp>
      <p:sp>
        <p:nvSpPr>
          <p:cNvPr id="5" name="Pladsholder til slidenummer 4">
            <a:extLst>
              <a:ext uri="{FF2B5EF4-FFF2-40B4-BE49-F238E27FC236}">
                <a16:creationId xmlns="" xmlns:a16="http://schemas.microsoft.com/office/drawing/2014/main" id="{4E263AE9-8874-47C1-A895-F9EAFD4CC1F8}"/>
              </a:ext>
            </a:extLst>
          </p:cNvPr>
          <p:cNvSpPr>
            <a:spLocks noGrp="1"/>
          </p:cNvSpPr>
          <p:nvPr>
            <p:ph type="sldNum" sz="quarter" idx="12"/>
          </p:nvPr>
        </p:nvSpPr>
        <p:spPr/>
        <p:txBody>
          <a:bodyPr/>
          <a:lstStyle/>
          <a:p>
            <a:fld id="{69E57DC2-970A-4B3E-BB1C-7A09969E49DF}" type="slidenum">
              <a:rPr lang="en-GB" smtClean="0"/>
              <a:t>4</a:t>
            </a:fld>
            <a:endParaRPr lang="en-GB" dirty="0"/>
          </a:p>
        </p:txBody>
      </p:sp>
    </p:spTree>
    <p:extLst>
      <p:ext uri="{BB962C8B-B14F-4D97-AF65-F5344CB8AC3E}">
        <p14:creationId xmlns:p14="http://schemas.microsoft.com/office/powerpoint/2010/main" val="407395967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371600" y="685800"/>
            <a:ext cx="9601200" cy="562708"/>
          </a:xfrm>
        </p:spPr>
        <p:txBody>
          <a:bodyPr>
            <a:noAutofit/>
          </a:bodyPr>
          <a:lstStyle/>
          <a:p>
            <a:r>
              <a:rPr lang="en-US" sz="3600" dirty="0"/>
              <a:t>6. Database semantics </a:t>
            </a:r>
            <a:endParaRPr lang="da-DK" sz="3600" dirty="0"/>
          </a:p>
        </p:txBody>
      </p:sp>
      <p:sp>
        <p:nvSpPr>
          <p:cNvPr id="3" name="Pladsholder til indhold 2"/>
          <p:cNvSpPr>
            <a:spLocks noGrp="1"/>
          </p:cNvSpPr>
          <p:nvPr>
            <p:ph idx="1"/>
          </p:nvPr>
        </p:nvSpPr>
        <p:spPr>
          <a:xfrm>
            <a:off x="949569" y="1248508"/>
            <a:ext cx="11242431" cy="5204878"/>
          </a:xfrm>
        </p:spPr>
        <p:txBody>
          <a:bodyPr>
            <a:normAutofit/>
          </a:bodyPr>
          <a:lstStyle/>
          <a:p>
            <a:pPr marL="0" indent="0">
              <a:lnSpc>
                <a:spcPct val="100000"/>
              </a:lnSpc>
              <a:spcAft>
                <a:spcPts val="0"/>
              </a:spcAft>
              <a:buNone/>
            </a:pPr>
            <a:r>
              <a:rPr lang="en-US" sz="2400" dirty="0" err="1">
                <a:ea typeface="Calibri" panose="020F0502020204030204" pitchFamily="34" charset="0"/>
                <a:cs typeface="Times New Roman" panose="02020603050405020304" pitchFamily="18" charset="0"/>
              </a:rPr>
              <a:t>Leonelli</a:t>
            </a:r>
            <a:r>
              <a:rPr lang="en-US" sz="2400" dirty="0">
                <a:ea typeface="Calibri" panose="020F0502020204030204" pitchFamily="34" charset="0"/>
                <a:cs typeface="Times New Roman" panose="02020603050405020304" pitchFamily="18" charset="0"/>
              </a:rPr>
              <a:t> (2014) is a paper from the philosophy of biology which is based on an idea somewhat related to the idea of merging and re-identify conceptual structures.  It describes three stages of data travel: (1) De-contextualization (2) Re-contextualization and (3) Re-use.</a:t>
            </a:r>
          </a:p>
          <a:p>
            <a:pPr marL="0" indent="0">
              <a:lnSpc>
                <a:spcPct val="100000"/>
              </a:lnSpc>
              <a:buNone/>
            </a:pPr>
            <a:r>
              <a:rPr lang="en-US" sz="2400" dirty="0"/>
              <a:t>The important conclusions are: </a:t>
            </a:r>
            <a:endParaRPr lang="da-DK" sz="2400" dirty="0"/>
          </a:p>
          <a:p>
            <a:pPr marL="457200" lvl="0" indent="-457200">
              <a:lnSpc>
                <a:spcPct val="100000"/>
              </a:lnSpc>
              <a:buFont typeface="+mj-lt"/>
              <a:buAutoNum type="arabicPeriod"/>
            </a:pPr>
            <a:r>
              <a:rPr lang="en-US" sz="2400" dirty="0"/>
              <a:t>databases are supposed to answer a broad range of different needs, but nonetheless, the way metadata are assigned, and data thereby classified, determines partly the ways the database can fruitfully be used. </a:t>
            </a:r>
          </a:p>
          <a:p>
            <a:pPr marL="457200" indent="-457200">
              <a:lnSpc>
                <a:spcPct val="100000"/>
              </a:lnSpc>
              <a:buFont typeface="+mj-lt"/>
              <a:buAutoNum type="arabicPeriod"/>
            </a:pPr>
            <a:r>
              <a:rPr lang="en-US" sz="2400" dirty="0"/>
              <a:t>Data are always produced for some purposes and perspectives. Before data “travel” and are merged in databases, relevant distinctions may be implicitly present, and this implicit knowledge may be lost. </a:t>
            </a:r>
            <a:endParaRPr lang="da-DK" sz="2400" dirty="0"/>
          </a:p>
          <a:p>
            <a:pPr marL="457200" lvl="0" indent="-457200">
              <a:lnSpc>
                <a:spcPct val="100000"/>
              </a:lnSpc>
              <a:buFont typeface="+mj-lt"/>
              <a:buAutoNum type="arabicPeriod"/>
            </a:pPr>
            <a:endParaRPr lang="en-US" sz="2400" dirty="0"/>
          </a:p>
          <a:p>
            <a:pPr lvl="0">
              <a:lnSpc>
                <a:spcPct val="100000"/>
              </a:lnSpc>
            </a:pPr>
            <a:endParaRPr lang="da-DK" sz="2400" dirty="0"/>
          </a:p>
          <a:p>
            <a:pPr>
              <a:lnSpc>
                <a:spcPct val="115000"/>
              </a:lnSpc>
              <a:spcAft>
                <a:spcPts val="0"/>
              </a:spcAft>
            </a:pPr>
            <a:endParaRPr lang="da-DK" sz="2800"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da-DK" sz="2400" dirty="0">
              <a:solidFill>
                <a:srgbClr val="0070C0"/>
              </a:solidFill>
            </a:endParaRPr>
          </a:p>
        </p:txBody>
      </p:sp>
      <p:sp>
        <p:nvSpPr>
          <p:cNvPr id="4" name="Pladsholder til sidefod 3">
            <a:extLst>
              <a:ext uri="{FF2B5EF4-FFF2-40B4-BE49-F238E27FC236}">
                <a16:creationId xmlns="" xmlns:a16="http://schemas.microsoft.com/office/drawing/2014/main" id="{AF0B8A11-285B-4144-8DE8-3E5B2BB5EC03}"/>
              </a:ext>
            </a:extLst>
          </p:cNvPr>
          <p:cNvSpPr>
            <a:spLocks noGrp="1"/>
          </p:cNvSpPr>
          <p:nvPr>
            <p:ph type="ftr" sz="quarter" idx="11"/>
          </p:nvPr>
        </p:nvSpPr>
        <p:spPr/>
        <p:txBody>
          <a:bodyPr/>
          <a:lstStyle/>
          <a:p>
            <a:endParaRPr lang="en-GB" dirty="0"/>
          </a:p>
        </p:txBody>
      </p:sp>
      <p:sp>
        <p:nvSpPr>
          <p:cNvPr id="5" name="Pladsholder til slidenummer 4">
            <a:extLst>
              <a:ext uri="{FF2B5EF4-FFF2-40B4-BE49-F238E27FC236}">
                <a16:creationId xmlns="" xmlns:a16="http://schemas.microsoft.com/office/drawing/2014/main" id="{4E263AE9-8874-47C1-A895-F9EAFD4CC1F8}"/>
              </a:ext>
            </a:extLst>
          </p:cNvPr>
          <p:cNvSpPr>
            <a:spLocks noGrp="1"/>
          </p:cNvSpPr>
          <p:nvPr>
            <p:ph type="sldNum" sz="quarter" idx="12"/>
          </p:nvPr>
        </p:nvSpPr>
        <p:spPr/>
        <p:txBody>
          <a:bodyPr/>
          <a:lstStyle/>
          <a:p>
            <a:fld id="{69E57DC2-970A-4B3E-BB1C-7A09969E49DF}" type="slidenum">
              <a:rPr lang="en-GB" smtClean="0"/>
              <a:t>40</a:t>
            </a:fld>
            <a:endParaRPr lang="en-GB" dirty="0"/>
          </a:p>
        </p:txBody>
      </p:sp>
    </p:spTree>
    <p:extLst>
      <p:ext uri="{BB962C8B-B14F-4D97-AF65-F5344CB8AC3E}">
        <p14:creationId xmlns:p14="http://schemas.microsoft.com/office/powerpoint/2010/main" val="189320361"/>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371600" y="685800"/>
            <a:ext cx="9601200" cy="562708"/>
          </a:xfrm>
        </p:spPr>
        <p:txBody>
          <a:bodyPr>
            <a:noAutofit/>
          </a:bodyPr>
          <a:lstStyle/>
          <a:p>
            <a:r>
              <a:rPr lang="en-US" sz="3600" dirty="0"/>
              <a:t>6. Database semantics </a:t>
            </a:r>
            <a:endParaRPr lang="da-DK" sz="3600" dirty="0"/>
          </a:p>
        </p:txBody>
      </p:sp>
      <p:sp>
        <p:nvSpPr>
          <p:cNvPr id="3" name="Pladsholder til indhold 2"/>
          <p:cNvSpPr>
            <a:spLocks noGrp="1"/>
          </p:cNvSpPr>
          <p:nvPr>
            <p:ph idx="1"/>
          </p:nvPr>
        </p:nvSpPr>
        <p:spPr>
          <a:xfrm>
            <a:off x="949569" y="1248508"/>
            <a:ext cx="11242431" cy="5204878"/>
          </a:xfrm>
        </p:spPr>
        <p:txBody>
          <a:bodyPr>
            <a:normAutofit/>
          </a:bodyPr>
          <a:lstStyle/>
          <a:p>
            <a:pPr marL="457200" lvl="0" indent="-457200">
              <a:buFont typeface="+mj-lt"/>
              <a:buAutoNum type="arabicPeriod" startAt="3"/>
            </a:pPr>
            <a:r>
              <a:rPr lang="en-US" sz="2400" dirty="0"/>
              <a:t>To make database effective data must be classified and coded. But this classification cannot be neutral in relation to the purposes for which the database is going to be used. The data/information scientist involved must understand that he/her himself is a part of a theoretical struggle in the domain. His/her main task is to study, identify and understand the mostly implicit theoretical positions in this struggle and make decisions based on informed arguments. This means that the coding of data reestablishes some of the implicit knowledge lost during the merging. </a:t>
            </a:r>
            <a:endParaRPr lang="da-DK" sz="2400" dirty="0"/>
          </a:p>
          <a:p>
            <a:pPr marL="0" lvl="0" indent="0">
              <a:lnSpc>
                <a:spcPct val="100000"/>
              </a:lnSpc>
              <a:buNone/>
            </a:pPr>
            <a:endParaRPr lang="en-US" sz="2400" dirty="0"/>
          </a:p>
          <a:p>
            <a:pPr marL="0" indent="0" algn="ctr">
              <a:lnSpc>
                <a:spcPct val="100000"/>
              </a:lnSpc>
              <a:buNone/>
            </a:pPr>
            <a:r>
              <a:rPr lang="en-GB" sz="2400" dirty="0">
                <a:solidFill>
                  <a:srgbClr val="FF0000"/>
                </a:solidFill>
              </a:rPr>
              <a:t>---</a:t>
            </a:r>
          </a:p>
          <a:p>
            <a:pPr lvl="0">
              <a:lnSpc>
                <a:spcPct val="100000"/>
              </a:lnSpc>
            </a:pPr>
            <a:endParaRPr lang="da-DK" sz="2400" dirty="0"/>
          </a:p>
          <a:p>
            <a:pPr>
              <a:lnSpc>
                <a:spcPct val="115000"/>
              </a:lnSpc>
              <a:spcAft>
                <a:spcPts val="0"/>
              </a:spcAft>
            </a:pPr>
            <a:endParaRPr lang="da-DK" sz="2800"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da-DK" sz="2400" dirty="0">
              <a:solidFill>
                <a:srgbClr val="0070C0"/>
              </a:solidFill>
            </a:endParaRPr>
          </a:p>
        </p:txBody>
      </p:sp>
      <p:sp>
        <p:nvSpPr>
          <p:cNvPr id="4" name="Pladsholder til sidefod 3">
            <a:extLst>
              <a:ext uri="{FF2B5EF4-FFF2-40B4-BE49-F238E27FC236}">
                <a16:creationId xmlns="" xmlns:a16="http://schemas.microsoft.com/office/drawing/2014/main" id="{AF0B8A11-285B-4144-8DE8-3E5B2BB5EC03}"/>
              </a:ext>
            </a:extLst>
          </p:cNvPr>
          <p:cNvSpPr>
            <a:spLocks noGrp="1"/>
          </p:cNvSpPr>
          <p:nvPr>
            <p:ph type="ftr" sz="quarter" idx="11"/>
          </p:nvPr>
        </p:nvSpPr>
        <p:spPr/>
        <p:txBody>
          <a:bodyPr/>
          <a:lstStyle/>
          <a:p>
            <a:endParaRPr lang="en-GB" dirty="0"/>
          </a:p>
        </p:txBody>
      </p:sp>
      <p:sp>
        <p:nvSpPr>
          <p:cNvPr id="5" name="Pladsholder til slidenummer 4">
            <a:extLst>
              <a:ext uri="{FF2B5EF4-FFF2-40B4-BE49-F238E27FC236}">
                <a16:creationId xmlns="" xmlns:a16="http://schemas.microsoft.com/office/drawing/2014/main" id="{4E263AE9-8874-47C1-A895-F9EAFD4CC1F8}"/>
              </a:ext>
            </a:extLst>
          </p:cNvPr>
          <p:cNvSpPr>
            <a:spLocks noGrp="1"/>
          </p:cNvSpPr>
          <p:nvPr>
            <p:ph type="sldNum" sz="quarter" idx="12"/>
          </p:nvPr>
        </p:nvSpPr>
        <p:spPr/>
        <p:txBody>
          <a:bodyPr/>
          <a:lstStyle/>
          <a:p>
            <a:fld id="{69E57DC2-970A-4B3E-BB1C-7A09969E49DF}" type="slidenum">
              <a:rPr lang="en-GB" smtClean="0"/>
              <a:t>41</a:t>
            </a:fld>
            <a:endParaRPr lang="en-GB" dirty="0"/>
          </a:p>
        </p:txBody>
      </p:sp>
    </p:spTree>
    <p:extLst>
      <p:ext uri="{BB962C8B-B14F-4D97-AF65-F5344CB8AC3E}">
        <p14:creationId xmlns:p14="http://schemas.microsoft.com/office/powerpoint/2010/main" val="3959365583"/>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371600" y="685800"/>
            <a:ext cx="9601200" cy="562708"/>
          </a:xfrm>
        </p:spPr>
        <p:txBody>
          <a:bodyPr>
            <a:noAutofit/>
          </a:bodyPr>
          <a:lstStyle/>
          <a:p>
            <a:r>
              <a:rPr lang="en-US" sz="3600" dirty="0"/>
              <a:t>7. Conclusions</a:t>
            </a:r>
            <a:endParaRPr lang="da-DK" sz="3600" dirty="0"/>
          </a:p>
        </p:txBody>
      </p:sp>
      <p:sp>
        <p:nvSpPr>
          <p:cNvPr id="3" name="Pladsholder til indhold 2"/>
          <p:cNvSpPr>
            <a:spLocks noGrp="1"/>
          </p:cNvSpPr>
          <p:nvPr>
            <p:ph idx="1"/>
          </p:nvPr>
        </p:nvSpPr>
        <p:spPr>
          <a:xfrm>
            <a:off x="949569" y="1494692"/>
            <a:ext cx="11007969" cy="4958694"/>
          </a:xfrm>
        </p:spPr>
        <p:txBody>
          <a:bodyPr>
            <a:normAutofit/>
          </a:bodyPr>
          <a:lstStyle/>
          <a:p>
            <a:pPr marL="0" indent="0">
              <a:buNone/>
            </a:pPr>
            <a:r>
              <a:rPr lang="en-US" sz="2400" dirty="0"/>
              <a:t>The examination of the issues related to data and big data confirms the need to look at different domains. Rather than having many kinds of generalists such as information scientists and data scientists there is a need for specialists in, for example, biological information/data scientists or specialists in digital humanities. </a:t>
            </a:r>
          </a:p>
          <a:p>
            <a:pPr marL="0" indent="0">
              <a:buNone/>
            </a:pPr>
            <a:r>
              <a:rPr lang="en-US" sz="2400" dirty="0"/>
              <a:t>The relevance of epistemological perspectives exists at two levels: </a:t>
            </a:r>
          </a:p>
          <a:p>
            <a:r>
              <a:rPr lang="en-US" sz="2400" dirty="0"/>
              <a:t>(a) data are always produced from certain perspectives, which contain their own criteria of relevance. The information scientist (data scientist, knowledge organizator) thus faces a merging of different views, often implicit, competing for influence, and this calls for “data criticism” (Beaton 2016); </a:t>
            </a:r>
            <a:endParaRPr lang="en-GB" sz="2400" dirty="0"/>
          </a:p>
        </p:txBody>
      </p:sp>
      <p:sp>
        <p:nvSpPr>
          <p:cNvPr id="4" name="Pladsholder til sidefod 3">
            <a:extLst>
              <a:ext uri="{FF2B5EF4-FFF2-40B4-BE49-F238E27FC236}">
                <a16:creationId xmlns="" xmlns:a16="http://schemas.microsoft.com/office/drawing/2014/main" id="{AF0B8A11-285B-4144-8DE8-3E5B2BB5EC03}"/>
              </a:ext>
            </a:extLst>
          </p:cNvPr>
          <p:cNvSpPr>
            <a:spLocks noGrp="1"/>
          </p:cNvSpPr>
          <p:nvPr>
            <p:ph type="ftr" sz="quarter" idx="11"/>
          </p:nvPr>
        </p:nvSpPr>
        <p:spPr/>
        <p:txBody>
          <a:bodyPr/>
          <a:lstStyle/>
          <a:p>
            <a:endParaRPr lang="en-GB" dirty="0"/>
          </a:p>
        </p:txBody>
      </p:sp>
      <p:sp>
        <p:nvSpPr>
          <p:cNvPr id="5" name="Pladsholder til slidenummer 4">
            <a:extLst>
              <a:ext uri="{FF2B5EF4-FFF2-40B4-BE49-F238E27FC236}">
                <a16:creationId xmlns="" xmlns:a16="http://schemas.microsoft.com/office/drawing/2014/main" id="{4E263AE9-8874-47C1-A895-F9EAFD4CC1F8}"/>
              </a:ext>
            </a:extLst>
          </p:cNvPr>
          <p:cNvSpPr>
            <a:spLocks noGrp="1"/>
          </p:cNvSpPr>
          <p:nvPr>
            <p:ph type="sldNum" sz="quarter" idx="12"/>
          </p:nvPr>
        </p:nvSpPr>
        <p:spPr/>
        <p:txBody>
          <a:bodyPr/>
          <a:lstStyle/>
          <a:p>
            <a:fld id="{69E57DC2-970A-4B3E-BB1C-7A09969E49DF}" type="slidenum">
              <a:rPr lang="en-GB" smtClean="0"/>
              <a:t>42</a:t>
            </a:fld>
            <a:endParaRPr lang="en-GB" dirty="0"/>
          </a:p>
        </p:txBody>
      </p:sp>
    </p:spTree>
    <p:extLst>
      <p:ext uri="{BB962C8B-B14F-4D97-AF65-F5344CB8AC3E}">
        <p14:creationId xmlns:p14="http://schemas.microsoft.com/office/powerpoint/2010/main" val="2095295184"/>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371600" y="685800"/>
            <a:ext cx="9601200" cy="562708"/>
          </a:xfrm>
        </p:spPr>
        <p:txBody>
          <a:bodyPr>
            <a:noAutofit/>
          </a:bodyPr>
          <a:lstStyle/>
          <a:p>
            <a:r>
              <a:rPr lang="en-US" sz="3600" dirty="0"/>
              <a:t>7. Conclusions</a:t>
            </a:r>
            <a:endParaRPr lang="da-DK" sz="3600" dirty="0"/>
          </a:p>
        </p:txBody>
      </p:sp>
      <p:sp>
        <p:nvSpPr>
          <p:cNvPr id="3" name="Pladsholder til indhold 2"/>
          <p:cNvSpPr>
            <a:spLocks noGrp="1"/>
          </p:cNvSpPr>
          <p:nvPr>
            <p:ph idx="1"/>
          </p:nvPr>
        </p:nvSpPr>
        <p:spPr>
          <a:xfrm>
            <a:off x="949569" y="1494692"/>
            <a:ext cx="11007969" cy="4958694"/>
          </a:xfrm>
        </p:spPr>
        <p:txBody>
          <a:bodyPr>
            <a:normAutofit/>
          </a:bodyPr>
          <a:lstStyle/>
          <a:p>
            <a:r>
              <a:rPr lang="en-US" sz="2400" dirty="0"/>
              <a:t>(b) information science (data science, knowledge organization) is dependent on tools, approaches, theories etc. which also are based on epistemological assumptions, often implicit assumptions. We find that the best theoretical frame to study big data is an approach which recognizes the importance of epistemology. Such an approach is “social epistemology” originally founded by Shera (1951) but recently made more concrete and forceful in knowledge organization. We should always consider how we in LIS conceptualize the phenomena, we study, including data and big data (cf., Johansson 2012, 28ff). This is an argument for more conceptual, theoretical and philosophical studies. </a:t>
            </a:r>
            <a:endParaRPr lang="da-DK" sz="2400" dirty="0"/>
          </a:p>
        </p:txBody>
      </p:sp>
      <p:sp>
        <p:nvSpPr>
          <p:cNvPr id="4" name="Pladsholder til sidefod 3">
            <a:extLst>
              <a:ext uri="{FF2B5EF4-FFF2-40B4-BE49-F238E27FC236}">
                <a16:creationId xmlns="" xmlns:a16="http://schemas.microsoft.com/office/drawing/2014/main" id="{AF0B8A11-285B-4144-8DE8-3E5B2BB5EC03}"/>
              </a:ext>
            </a:extLst>
          </p:cNvPr>
          <p:cNvSpPr>
            <a:spLocks noGrp="1"/>
          </p:cNvSpPr>
          <p:nvPr>
            <p:ph type="ftr" sz="quarter" idx="11"/>
          </p:nvPr>
        </p:nvSpPr>
        <p:spPr/>
        <p:txBody>
          <a:bodyPr/>
          <a:lstStyle/>
          <a:p>
            <a:endParaRPr lang="en-GB" dirty="0"/>
          </a:p>
        </p:txBody>
      </p:sp>
      <p:sp>
        <p:nvSpPr>
          <p:cNvPr id="5" name="Pladsholder til slidenummer 4">
            <a:extLst>
              <a:ext uri="{FF2B5EF4-FFF2-40B4-BE49-F238E27FC236}">
                <a16:creationId xmlns="" xmlns:a16="http://schemas.microsoft.com/office/drawing/2014/main" id="{4E263AE9-8874-47C1-A895-F9EAFD4CC1F8}"/>
              </a:ext>
            </a:extLst>
          </p:cNvPr>
          <p:cNvSpPr>
            <a:spLocks noGrp="1"/>
          </p:cNvSpPr>
          <p:nvPr>
            <p:ph type="sldNum" sz="quarter" idx="12"/>
          </p:nvPr>
        </p:nvSpPr>
        <p:spPr/>
        <p:txBody>
          <a:bodyPr/>
          <a:lstStyle/>
          <a:p>
            <a:fld id="{69E57DC2-970A-4B3E-BB1C-7A09969E49DF}" type="slidenum">
              <a:rPr lang="en-GB" smtClean="0"/>
              <a:t>43</a:t>
            </a:fld>
            <a:endParaRPr lang="en-GB" dirty="0"/>
          </a:p>
        </p:txBody>
      </p:sp>
    </p:spTree>
    <p:extLst>
      <p:ext uri="{BB962C8B-B14F-4D97-AF65-F5344CB8AC3E}">
        <p14:creationId xmlns:p14="http://schemas.microsoft.com/office/powerpoint/2010/main" val="3420884560"/>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371600" y="685800"/>
            <a:ext cx="9601200" cy="562708"/>
          </a:xfrm>
        </p:spPr>
        <p:txBody>
          <a:bodyPr>
            <a:noAutofit/>
          </a:bodyPr>
          <a:lstStyle/>
          <a:p>
            <a:r>
              <a:rPr lang="en-US" sz="3600" dirty="0"/>
              <a:t>7. Conclusions</a:t>
            </a:r>
            <a:endParaRPr lang="da-DK" sz="3600" dirty="0"/>
          </a:p>
        </p:txBody>
      </p:sp>
      <p:sp>
        <p:nvSpPr>
          <p:cNvPr id="3" name="Pladsholder til indhold 2"/>
          <p:cNvSpPr>
            <a:spLocks noGrp="1"/>
          </p:cNvSpPr>
          <p:nvPr>
            <p:ph idx="1"/>
          </p:nvPr>
        </p:nvSpPr>
        <p:spPr>
          <a:xfrm>
            <a:off x="949569" y="1494692"/>
            <a:ext cx="11007969" cy="4958694"/>
          </a:xfrm>
        </p:spPr>
        <p:txBody>
          <a:bodyPr>
            <a:normAutofit/>
          </a:bodyPr>
          <a:lstStyle/>
          <a:p>
            <a:pPr marL="0" indent="0">
              <a:buNone/>
            </a:pPr>
            <a:endParaRPr lang="da-DK" sz="2600" dirty="0"/>
          </a:p>
          <a:p>
            <a:pPr marL="0" indent="0" algn="ctr">
              <a:buNone/>
            </a:pPr>
            <a:r>
              <a:rPr lang="en-US" sz="2600" b="1" dirty="0">
                <a:solidFill>
                  <a:srgbClr val="FF0000"/>
                </a:solidFill>
              </a:rPr>
              <a:t>Thanks for your attention!</a:t>
            </a:r>
          </a:p>
        </p:txBody>
      </p:sp>
      <p:sp>
        <p:nvSpPr>
          <p:cNvPr id="4" name="Pladsholder til sidefod 3">
            <a:extLst>
              <a:ext uri="{FF2B5EF4-FFF2-40B4-BE49-F238E27FC236}">
                <a16:creationId xmlns="" xmlns:a16="http://schemas.microsoft.com/office/drawing/2014/main" id="{AF0B8A11-285B-4144-8DE8-3E5B2BB5EC03}"/>
              </a:ext>
            </a:extLst>
          </p:cNvPr>
          <p:cNvSpPr>
            <a:spLocks noGrp="1"/>
          </p:cNvSpPr>
          <p:nvPr>
            <p:ph type="ftr" sz="quarter" idx="11"/>
          </p:nvPr>
        </p:nvSpPr>
        <p:spPr/>
        <p:txBody>
          <a:bodyPr/>
          <a:lstStyle/>
          <a:p>
            <a:endParaRPr lang="en-GB" dirty="0"/>
          </a:p>
        </p:txBody>
      </p:sp>
      <p:sp>
        <p:nvSpPr>
          <p:cNvPr id="5" name="Pladsholder til slidenummer 4">
            <a:extLst>
              <a:ext uri="{FF2B5EF4-FFF2-40B4-BE49-F238E27FC236}">
                <a16:creationId xmlns="" xmlns:a16="http://schemas.microsoft.com/office/drawing/2014/main" id="{4E263AE9-8874-47C1-A895-F9EAFD4CC1F8}"/>
              </a:ext>
            </a:extLst>
          </p:cNvPr>
          <p:cNvSpPr>
            <a:spLocks noGrp="1"/>
          </p:cNvSpPr>
          <p:nvPr>
            <p:ph type="sldNum" sz="quarter" idx="12"/>
          </p:nvPr>
        </p:nvSpPr>
        <p:spPr/>
        <p:txBody>
          <a:bodyPr/>
          <a:lstStyle/>
          <a:p>
            <a:fld id="{69E57DC2-970A-4B3E-BB1C-7A09969E49DF}" type="slidenum">
              <a:rPr lang="en-GB" smtClean="0"/>
              <a:t>44</a:t>
            </a:fld>
            <a:endParaRPr lang="en-GB" dirty="0"/>
          </a:p>
        </p:txBody>
      </p:sp>
    </p:spTree>
    <p:extLst>
      <p:ext uri="{BB962C8B-B14F-4D97-AF65-F5344CB8AC3E}">
        <p14:creationId xmlns:p14="http://schemas.microsoft.com/office/powerpoint/2010/main" val="1617260387"/>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 xmlns:a16="http://schemas.microsoft.com/office/drawing/2014/main" id="{02C26ECA-343B-455E-AD11-79535A16FBFB}"/>
              </a:ext>
            </a:extLst>
          </p:cNvPr>
          <p:cNvSpPr>
            <a:spLocks noGrp="1"/>
          </p:cNvSpPr>
          <p:nvPr>
            <p:ph type="title"/>
          </p:nvPr>
        </p:nvSpPr>
        <p:spPr>
          <a:xfrm>
            <a:off x="1160585" y="457201"/>
            <a:ext cx="9908443" cy="533400"/>
          </a:xfrm>
        </p:spPr>
        <p:txBody>
          <a:bodyPr>
            <a:normAutofit fontScale="90000"/>
          </a:bodyPr>
          <a:lstStyle/>
          <a:p>
            <a:r>
              <a:rPr lang="da-DK" sz="3600" dirty="0"/>
              <a:t>References</a:t>
            </a:r>
          </a:p>
        </p:txBody>
      </p:sp>
      <p:sp>
        <p:nvSpPr>
          <p:cNvPr id="3" name="Pladsholder til indhold 2">
            <a:extLst>
              <a:ext uri="{FF2B5EF4-FFF2-40B4-BE49-F238E27FC236}">
                <a16:creationId xmlns="" xmlns:a16="http://schemas.microsoft.com/office/drawing/2014/main" id="{D3835104-D977-42D8-B4D0-DB01AB45FFD1}"/>
              </a:ext>
            </a:extLst>
          </p:cNvPr>
          <p:cNvSpPr>
            <a:spLocks noGrp="1"/>
          </p:cNvSpPr>
          <p:nvPr>
            <p:ph idx="1"/>
          </p:nvPr>
        </p:nvSpPr>
        <p:spPr>
          <a:xfrm>
            <a:off x="1160585" y="1143000"/>
            <a:ext cx="10726615" cy="5310386"/>
          </a:xfrm>
        </p:spPr>
        <p:txBody>
          <a:bodyPr/>
          <a:lstStyle/>
          <a:p>
            <a:pPr fontAlgn="base"/>
            <a:r>
              <a:rPr lang="en-US" sz="2400" dirty="0"/>
              <a:t>Austin, Peter C., and Meredith A. </a:t>
            </a:r>
            <a:r>
              <a:rPr lang="en-US" sz="2400" dirty="0" err="1"/>
              <a:t>Goldwasser</a:t>
            </a:r>
            <a:r>
              <a:rPr lang="en-US" sz="2400" dirty="0"/>
              <a:t>. 2008. "Pisces did not have Increased Heart Failure: Data-driven Comparisons of Binary Proportions between Levels of a Categorical Variable can Result in Incorrect Statistical Significance Levels." </a:t>
            </a:r>
            <a:r>
              <a:rPr lang="en-US" sz="2400" i="1" dirty="0"/>
              <a:t>Journal of Clinical Epidemiology</a:t>
            </a:r>
            <a:r>
              <a:rPr lang="en-US" sz="2400" dirty="0"/>
              <a:t> 61, no. 3: 295-300.</a:t>
            </a:r>
            <a:endParaRPr lang="da-DK" sz="2400" dirty="0"/>
          </a:p>
          <a:p>
            <a:pPr fontAlgn="base"/>
            <a:r>
              <a:rPr lang="en-US" sz="2400" dirty="0"/>
              <a:t>Austin, Peter C., Muhammad M. Mamdani, David N. </a:t>
            </a:r>
            <a:r>
              <a:rPr lang="en-US" sz="2400" dirty="0" err="1"/>
              <a:t>Juurlink</a:t>
            </a:r>
            <a:r>
              <a:rPr lang="en-US" sz="2400" dirty="0"/>
              <a:t>, and Janet E. </a:t>
            </a:r>
            <a:r>
              <a:rPr lang="en-US" sz="2400" dirty="0" err="1"/>
              <a:t>Hux</a:t>
            </a:r>
            <a:r>
              <a:rPr lang="en-US" sz="2400" dirty="0"/>
              <a:t>. 2006. "Testing Multiple Statistical Hypotheses Resulted in Spurious Associations: a Study of Astrological Signs and Health." </a:t>
            </a:r>
            <a:r>
              <a:rPr lang="en-US" sz="2400" i="1" dirty="0"/>
              <a:t>Journal of Clinical Epidemiology</a:t>
            </a:r>
            <a:r>
              <a:rPr lang="en-US" sz="2400" dirty="0"/>
              <a:t> 59, no. 9: 871-2.</a:t>
            </a:r>
            <a:endParaRPr lang="da-DK" sz="2400" dirty="0"/>
          </a:p>
          <a:p>
            <a:pPr fontAlgn="base"/>
            <a:r>
              <a:rPr lang="en-US" sz="2400" dirty="0"/>
              <a:t>Bakhtin, Mikhail </a:t>
            </a:r>
            <a:r>
              <a:rPr lang="en-US" sz="2400" dirty="0" err="1"/>
              <a:t>Mikhaĭlovich</a:t>
            </a:r>
            <a:r>
              <a:rPr lang="en-US" sz="2400" dirty="0"/>
              <a:t>. 1981. </a:t>
            </a:r>
            <a:r>
              <a:rPr lang="en-US" sz="2400" i="1" dirty="0"/>
              <a:t>The Dialogic Imagination: Four Essays</a:t>
            </a:r>
            <a:r>
              <a:rPr lang="en-US" sz="2400" dirty="0"/>
              <a:t>, edited and translated by </a:t>
            </a:r>
            <a:endParaRPr lang="da-DK" sz="2400" dirty="0"/>
          </a:p>
          <a:p>
            <a:pPr fontAlgn="base"/>
            <a:r>
              <a:rPr lang="en-US" sz="2400" dirty="0"/>
              <a:t>Michael </a:t>
            </a:r>
            <a:r>
              <a:rPr lang="en-US" sz="2400" dirty="0" err="1"/>
              <a:t>Holquist</a:t>
            </a:r>
            <a:r>
              <a:rPr lang="en-US" sz="2400" dirty="0"/>
              <a:t> and Caryl Emerson. Austin: University of Texas Press. </a:t>
            </a:r>
            <a:endParaRPr lang="da-DK" sz="2400" dirty="0"/>
          </a:p>
          <a:p>
            <a:pPr marL="0" indent="0">
              <a:buNone/>
            </a:pPr>
            <a:endParaRPr lang="da-DK" dirty="0"/>
          </a:p>
        </p:txBody>
      </p:sp>
      <p:sp>
        <p:nvSpPr>
          <p:cNvPr id="4" name="Pladsholder til sidefod 3">
            <a:extLst>
              <a:ext uri="{FF2B5EF4-FFF2-40B4-BE49-F238E27FC236}">
                <a16:creationId xmlns="" xmlns:a16="http://schemas.microsoft.com/office/drawing/2014/main" id="{B92B4415-BD57-4642-BBD3-5A0B95C0DA45}"/>
              </a:ext>
            </a:extLst>
          </p:cNvPr>
          <p:cNvSpPr>
            <a:spLocks noGrp="1"/>
          </p:cNvSpPr>
          <p:nvPr>
            <p:ph type="ftr" sz="quarter" idx="11"/>
          </p:nvPr>
        </p:nvSpPr>
        <p:spPr/>
        <p:txBody>
          <a:bodyPr/>
          <a:lstStyle/>
          <a:p>
            <a:endParaRPr lang="en-GB" dirty="0"/>
          </a:p>
        </p:txBody>
      </p:sp>
      <p:sp>
        <p:nvSpPr>
          <p:cNvPr id="5" name="Pladsholder til slidenummer 4">
            <a:extLst>
              <a:ext uri="{FF2B5EF4-FFF2-40B4-BE49-F238E27FC236}">
                <a16:creationId xmlns="" xmlns:a16="http://schemas.microsoft.com/office/drawing/2014/main" id="{5499689B-632B-4E57-8E69-B093A6CAB7F7}"/>
              </a:ext>
            </a:extLst>
          </p:cNvPr>
          <p:cNvSpPr>
            <a:spLocks noGrp="1"/>
          </p:cNvSpPr>
          <p:nvPr>
            <p:ph type="sldNum" sz="quarter" idx="12"/>
          </p:nvPr>
        </p:nvSpPr>
        <p:spPr/>
        <p:txBody>
          <a:bodyPr/>
          <a:lstStyle/>
          <a:p>
            <a:fld id="{69E57DC2-970A-4B3E-BB1C-7A09969E49DF}" type="slidenum">
              <a:rPr lang="en-GB" smtClean="0"/>
              <a:t>45</a:t>
            </a:fld>
            <a:endParaRPr lang="en-GB" dirty="0"/>
          </a:p>
        </p:txBody>
      </p:sp>
    </p:spTree>
    <p:extLst>
      <p:ext uri="{BB962C8B-B14F-4D97-AF65-F5344CB8AC3E}">
        <p14:creationId xmlns:p14="http://schemas.microsoft.com/office/powerpoint/2010/main" val="3679193544"/>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 xmlns:a16="http://schemas.microsoft.com/office/drawing/2014/main" id="{02C26ECA-343B-455E-AD11-79535A16FBFB}"/>
              </a:ext>
            </a:extLst>
          </p:cNvPr>
          <p:cNvSpPr>
            <a:spLocks noGrp="1"/>
          </p:cNvSpPr>
          <p:nvPr>
            <p:ph type="title"/>
          </p:nvPr>
        </p:nvSpPr>
        <p:spPr>
          <a:xfrm>
            <a:off x="1160585" y="457201"/>
            <a:ext cx="9908443" cy="533400"/>
          </a:xfrm>
        </p:spPr>
        <p:txBody>
          <a:bodyPr>
            <a:normAutofit fontScale="90000"/>
          </a:bodyPr>
          <a:lstStyle/>
          <a:p>
            <a:r>
              <a:rPr lang="da-DK" sz="3600" dirty="0"/>
              <a:t>References</a:t>
            </a:r>
          </a:p>
        </p:txBody>
      </p:sp>
      <p:sp>
        <p:nvSpPr>
          <p:cNvPr id="3" name="Pladsholder til indhold 2">
            <a:extLst>
              <a:ext uri="{FF2B5EF4-FFF2-40B4-BE49-F238E27FC236}">
                <a16:creationId xmlns="" xmlns:a16="http://schemas.microsoft.com/office/drawing/2014/main" id="{D3835104-D977-42D8-B4D0-DB01AB45FFD1}"/>
              </a:ext>
            </a:extLst>
          </p:cNvPr>
          <p:cNvSpPr>
            <a:spLocks noGrp="1"/>
          </p:cNvSpPr>
          <p:nvPr>
            <p:ph idx="1"/>
          </p:nvPr>
        </p:nvSpPr>
        <p:spPr>
          <a:xfrm>
            <a:off x="1160585" y="1143000"/>
            <a:ext cx="10726615" cy="5310386"/>
          </a:xfrm>
        </p:spPr>
        <p:txBody>
          <a:bodyPr>
            <a:normAutofit/>
          </a:bodyPr>
          <a:lstStyle/>
          <a:p>
            <a:pPr fontAlgn="base"/>
            <a:r>
              <a:rPr lang="en-US" sz="2400" dirty="0"/>
              <a:t>Bakhtin, Mikhail </a:t>
            </a:r>
            <a:r>
              <a:rPr lang="en-US" sz="2400" dirty="0" err="1"/>
              <a:t>Mikhaĭlovich</a:t>
            </a:r>
            <a:r>
              <a:rPr lang="en-US" sz="2400" dirty="0"/>
              <a:t>. 1986. </a:t>
            </a:r>
            <a:r>
              <a:rPr lang="en-US" sz="2400" i="1" dirty="0"/>
              <a:t>Speech Genres and Other Late Essays</a:t>
            </a:r>
            <a:r>
              <a:rPr lang="en-US" sz="2400" dirty="0"/>
              <a:t>, edited by Caryl Emerson and Michael </a:t>
            </a:r>
            <a:r>
              <a:rPr lang="en-US" sz="2400" dirty="0" err="1"/>
              <a:t>Holquist</a:t>
            </a:r>
            <a:r>
              <a:rPr lang="en-US" sz="2400" dirty="0"/>
              <a:t>; translated by Vern W. McGee. Austin: University of Texas Press. </a:t>
            </a:r>
            <a:endParaRPr lang="da-DK" sz="2400" dirty="0"/>
          </a:p>
          <a:p>
            <a:r>
              <a:rPr lang="en-US" sz="2400" dirty="0"/>
              <a:t>Beaton, Brian. 2016. “How to Respond to Data Science: Early Data Criticism by Lionel Trilling.” </a:t>
            </a:r>
            <a:r>
              <a:rPr lang="en-US" sz="2400" i="1" dirty="0"/>
              <a:t>Information &amp; Culture</a:t>
            </a:r>
            <a:r>
              <a:rPr lang="en-US" sz="2400" dirty="0"/>
              <a:t> 51, no. 3: 352-72. </a:t>
            </a:r>
            <a:endParaRPr lang="da-DK" sz="2400" dirty="0"/>
          </a:p>
          <a:p>
            <a:r>
              <a:rPr lang="en-US" sz="2400" dirty="0"/>
              <a:t>Borgman, Christine L. 2007. </a:t>
            </a:r>
            <a:r>
              <a:rPr lang="en-US" sz="2400" i="1" dirty="0"/>
              <a:t>Scholarship in the Digital Age: Information, Infrastructure, and the Internet</a:t>
            </a:r>
            <a:r>
              <a:rPr lang="en-US" sz="2400" dirty="0"/>
              <a:t>. Cambridge, MA: The MIT Press. </a:t>
            </a:r>
            <a:endParaRPr lang="da-DK" sz="2400" dirty="0"/>
          </a:p>
          <a:p>
            <a:r>
              <a:rPr lang="en-US" sz="2400" u="sng" dirty="0"/>
              <a:t>Borgman, Christine L. </a:t>
            </a:r>
            <a:r>
              <a:rPr lang="en-US" sz="2400" dirty="0"/>
              <a:t>2010. “Research Data: Who Will Share What, With Whom, When, and </a:t>
            </a:r>
            <a:r>
              <a:rPr lang="en-US" sz="2400" dirty="0" err="1"/>
              <a:t>Why?”Unpublished</a:t>
            </a:r>
            <a:r>
              <a:rPr lang="en-US" sz="2400" dirty="0"/>
              <a:t> paper, China-North America Library Conference, Beijing (2010). Retrieved from: </a:t>
            </a:r>
            <a:r>
              <a:rPr lang="en-US" sz="2400" u="sng" dirty="0">
                <a:hlinkClick r:id="rId2"/>
              </a:rPr>
              <a:t>https://works.bepress.com/borgman/238/</a:t>
            </a:r>
            <a:r>
              <a:rPr lang="en-US" sz="2400" dirty="0"/>
              <a:t> ; </a:t>
            </a:r>
            <a:r>
              <a:rPr lang="en-US" sz="2400" dirty="0" err="1"/>
              <a:t>WebCite</a:t>
            </a:r>
            <a:r>
              <a:rPr lang="en-US" sz="2400" dirty="0"/>
              <a:t> archived version: </a:t>
            </a:r>
            <a:r>
              <a:rPr lang="en-US" sz="2400" u="sng" dirty="0">
                <a:hlinkClick r:id="rId3"/>
              </a:rPr>
              <a:t>http://www.webcitation.org/6z8dxwj8Y</a:t>
            </a:r>
            <a:r>
              <a:rPr lang="en-US" sz="2400" dirty="0"/>
              <a:t> </a:t>
            </a:r>
            <a:endParaRPr lang="da-DK" sz="2400" dirty="0"/>
          </a:p>
        </p:txBody>
      </p:sp>
      <p:sp>
        <p:nvSpPr>
          <p:cNvPr id="4" name="Pladsholder til sidefod 3">
            <a:extLst>
              <a:ext uri="{FF2B5EF4-FFF2-40B4-BE49-F238E27FC236}">
                <a16:creationId xmlns="" xmlns:a16="http://schemas.microsoft.com/office/drawing/2014/main" id="{B92B4415-BD57-4642-BBD3-5A0B95C0DA45}"/>
              </a:ext>
            </a:extLst>
          </p:cNvPr>
          <p:cNvSpPr>
            <a:spLocks noGrp="1"/>
          </p:cNvSpPr>
          <p:nvPr>
            <p:ph type="ftr" sz="quarter" idx="11"/>
          </p:nvPr>
        </p:nvSpPr>
        <p:spPr/>
        <p:txBody>
          <a:bodyPr/>
          <a:lstStyle/>
          <a:p>
            <a:endParaRPr lang="en-GB" dirty="0"/>
          </a:p>
        </p:txBody>
      </p:sp>
      <p:sp>
        <p:nvSpPr>
          <p:cNvPr id="5" name="Pladsholder til slidenummer 4">
            <a:extLst>
              <a:ext uri="{FF2B5EF4-FFF2-40B4-BE49-F238E27FC236}">
                <a16:creationId xmlns="" xmlns:a16="http://schemas.microsoft.com/office/drawing/2014/main" id="{5499689B-632B-4E57-8E69-B093A6CAB7F7}"/>
              </a:ext>
            </a:extLst>
          </p:cNvPr>
          <p:cNvSpPr>
            <a:spLocks noGrp="1"/>
          </p:cNvSpPr>
          <p:nvPr>
            <p:ph type="sldNum" sz="quarter" idx="12"/>
          </p:nvPr>
        </p:nvSpPr>
        <p:spPr/>
        <p:txBody>
          <a:bodyPr/>
          <a:lstStyle/>
          <a:p>
            <a:fld id="{69E57DC2-970A-4B3E-BB1C-7A09969E49DF}" type="slidenum">
              <a:rPr lang="en-GB" smtClean="0"/>
              <a:t>46</a:t>
            </a:fld>
            <a:endParaRPr lang="en-GB" dirty="0"/>
          </a:p>
        </p:txBody>
      </p:sp>
    </p:spTree>
    <p:extLst>
      <p:ext uri="{BB962C8B-B14F-4D97-AF65-F5344CB8AC3E}">
        <p14:creationId xmlns:p14="http://schemas.microsoft.com/office/powerpoint/2010/main" val="2633435062"/>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 xmlns:a16="http://schemas.microsoft.com/office/drawing/2014/main" id="{02C26ECA-343B-455E-AD11-79535A16FBFB}"/>
              </a:ext>
            </a:extLst>
          </p:cNvPr>
          <p:cNvSpPr>
            <a:spLocks noGrp="1"/>
          </p:cNvSpPr>
          <p:nvPr>
            <p:ph type="title"/>
          </p:nvPr>
        </p:nvSpPr>
        <p:spPr>
          <a:xfrm>
            <a:off x="1160585" y="457201"/>
            <a:ext cx="9908443" cy="533400"/>
          </a:xfrm>
        </p:spPr>
        <p:txBody>
          <a:bodyPr>
            <a:normAutofit fontScale="90000"/>
          </a:bodyPr>
          <a:lstStyle/>
          <a:p>
            <a:r>
              <a:rPr lang="da-DK" sz="3600" dirty="0"/>
              <a:t>References</a:t>
            </a:r>
          </a:p>
        </p:txBody>
      </p:sp>
      <p:sp>
        <p:nvSpPr>
          <p:cNvPr id="3" name="Pladsholder til indhold 2">
            <a:extLst>
              <a:ext uri="{FF2B5EF4-FFF2-40B4-BE49-F238E27FC236}">
                <a16:creationId xmlns="" xmlns:a16="http://schemas.microsoft.com/office/drawing/2014/main" id="{D3835104-D977-42D8-B4D0-DB01AB45FFD1}"/>
              </a:ext>
            </a:extLst>
          </p:cNvPr>
          <p:cNvSpPr>
            <a:spLocks noGrp="1"/>
          </p:cNvSpPr>
          <p:nvPr>
            <p:ph idx="1"/>
          </p:nvPr>
        </p:nvSpPr>
        <p:spPr>
          <a:xfrm>
            <a:off x="1160585" y="1143000"/>
            <a:ext cx="10726615" cy="5310386"/>
          </a:xfrm>
        </p:spPr>
        <p:txBody>
          <a:bodyPr>
            <a:normAutofit lnSpcReduction="10000"/>
          </a:bodyPr>
          <a:lstStyle/>
          <a:p>
            <a:r>
              <a:rPr lang="en-US" sz="2400" dirty="0"/>
              <a:t>Borgman, Christine L.  2015. </a:t>
            </a:r>
            <a:r>
              <a:rPr lang="en-US" sz="2400" i="1" dirty="0"/>
              <a:t>Big Data, Little Data, No Data: Scholarship in the Networked World</a:t>
            </a:r>
            <a:r>
              <a:rPr lang="en-US" sz="2400" dirty="0"/>
              <a:t>. Cambridge, MA: The MIT Press. </a:t>
            </a:r>
            <a:endParaRPr lang="da-DK" sz="2400" dirty="0"/>
          </a:p>
          <a:p>
            <a:r>
              <a:rPr lang="en-US" sz="2400" dirty="0"/>
              <a:t>Boyd, </a:t>
            </a:r>
            <a:r>
              <a:rPr lang="en-US" sz="2400" dirty="0" err="1"/>
              <a:t>Danah</a:t>
            </a:r>
            <a:r>
              <a:rPr lang="en-US" sz="2400" dirty="0"/>
              <a:t> and Kate Crawford. 2012. “Critical Questions for Big Data: Provocations for a Cultural, Technological, and Scholarly Phenomenon”. In: </a:t>
            </a:r>
            <a:r>
              <a:rPr lang="en-US" sz="2400" i="1" dirty="0"/>
              <a:t>Information, Communication &amp; Society</a:t>
            </a:r>
            <a:r>
              <a:rPr lang="en-US" sz="2400" dirty="0"/>
              <a:t> 15, no. 5: 662–79.</a:t>
            </a:r>
            <a:endParaRPr lang="da-DK" sz="2400" dirty="0"/>
          </a:p>
          <a:p>
            <a:r>
              <a:rPr lang="en-US" sz="2400" dirty="0"/>
              <a:t>Buckland, Michael. In press. “Document Theory”. </a:t>
            </a:r>
            <a:r>
              <a:rPr lang="en-US" sz="2400" i="1" dirty="0"/>
              <a:t>Knowledge Organization</a:t>
            </a:r>
            <a:r>
              <a:rPr lang="en-US" sz="2400" dirty="0"/>
              <a:t>. Available as E-pub ahead of print in </a:t>
            </a:r>
            <a:r>
              <a:rPr lang="en-US" sz="2400" i="1" dirty="0"/>
              <a:t>ISKO Encyclopedia of Knowledge Organization</a:t>
            </a:r>
            <a:r>
              <a:rPr lang="en-US" sz="2400" dirty="0"/>
              <a:t>: </a:t>
            </a:r>
            <a:r>
              <a:rPr lang="en-US" sz="2400" u="sng" dirty="0">
                <a:hlinkClick r:id="rId2"/>
              </a:rPr>
              <a:t>http://www.isko.org/cyclo/document</a:t>
            </a:r>
            <a:r>
              <a:rPr lang="en-US" sz="2400" dirty="0"/>
              <a:t> </a:t>
            </a:r>
            <a:endParaRPr lang="da-DK" sz="2400" dirty="0"/>
          </a:p>
          <a:p>
            <a:r>
              <a:rPr lang="en-US" sz="2400" dirty="0"/>
              <a:t>CCSDS (Consultative Committee for Space Data Systems). 2002</a:t>
            </a:r>
            <a:r>
              <a:rPr lang="en-US" sz="2400" i="1" dirty="0"/>
              <a:t>.  Reference Model for an Open Archival Information System (OAIS)</a:t>
            </a:r>
            <a:r>
              <a:rPr lang="en-US" sz="2400" dirty="0"/>
              <a:t>. [Superseded. Replaced by Reference Model for an Open Archival Information System (OAIS), Recommended Practice, Issue 2. 2012, </a:t>
            </a:r>
            <a:r>
              <a:rPr lang="en-US" sz="2400" u="sng" dirty="0">
                <a:hlinkClick r:id="rId3"/>
              </a:rPr>
              <a:t>https://public.ccsds.org/pubs/650x0m2.pdf</a:t>
            </a:r>
            <a:r>
              <a:rPr lang="en-US" sz="2400" dirty="0"/>
              <a:t> ]. Washington, DC: CCSDS. </a:t>
            </a:r>
            <a:r>
              <a:rPr lang="de-DE" sz="2400" dirty="0"/>
              <a:t>2002 Version: </a:t>
            </a:r>
            <a:r>
              <a:rPr lang="de-DE" sz="2400" u="sng" dirty="0">
                <a:hlinkClick r:id="rId4"/>
              </a:rPr>
              <a:t>https://siarchives.si.edu/sites/default/files/pdfs/650x0b1.PDF</a:t>
            </a:r>
            <a:r>
              <a:rPr lang="de-DE" sz="2400" dirty="0"/>
              <a:t> </a:t>
            </a:r>
            <a:endParaRPr lang="da-DK" sz="2400" dirty="0"/>
          </a:p>
          <a:p>
            <a:endParaRPr lang="da-DK" dirty="0"/>
          </a:p>
        </p:txBody>
      </p:sp>
      <p:sp>
        <p:nvSpPr>
          <p:cNvPr id="4" name="Pladsholder til sidefod 3">
            <a:extLst>
              <a:ext uri="{FF2B5EF4-FFF2-40B4-BE49-F238E27FC236}">
                <a16:creationId xmlns="" xmlns:a16="http://schemas.microsoft.com/office/drawing/2014/main" id="{B92B4415-BD57-4642-BBD3-5A0B95C0DA45}"/>
              </a:ext>
            </a:extLst>
          </p:cNvPr>
          <p:cNvSpPr>
            <a:spLocks noGrp="1"/>
          </p:cNvSpPr>
          <p:nvPr>
            <p:ph type="ftr" sz="quarter" idx="11"/>
          </p:nvPr>
        </p:nvSpPr>
        <p:spPr/>
        <p:txBody>
          <a:bodyPr/>
          <a:lstStyle/>
          <a:p>
            <a:endParaRPr lang="en-GB" dirty="0"/>
          </a:p>
        </p:txBody>
      </p:sp>
      <p:sp>
        <p:nvSpPr>
          <p:cNvPr id="5" name="Pladsholder til slidenummer 4">
            <a:extLst>
              <a:ext uri="{FF2B5EF4-FFF2-40B4-BE49-F238E27FC236}">
                <a16:creationId xmlns="" xmlns:a16="http://schemas.microsoft.com/office/drawing/2014/main" id="{5499689B-632B-4E57-8E69-B093A6CAB7F7}"/>
              </a:ext>
            </a:extLst>
          </p:cNvPr>
          <p:cNvSpPr>
            <a:spLocks noGrp="1"/>
          </p:cNvSpPr>
          <p:nvPr>
            <p:ph type="sldNum" sz="quarter" idx="12"/>
          </p:nvPr>
        </p:nvSpPr>
        <p:spPr/>
        <p:txBody>
          <a:bodyPr/>
          <a:lstStyle/>
          <a:p>
            <a:fld id="{69E57DC2-970A-4B3E-BB1C-7A09969E49DF}" type="slidenum">
              <a:rPr lang="en-GB" smtClean="0"/>
              <a:t>47</a:t>
            </a:fld>
            <a:endParaRPr lang="en-GB" dirty="0"/>
          </a:p>
        </p:txBody>
      </p:sp>
    </p:spTree>
    <p:extLst>
      <p:ext uri="{BB962C8B-B14F-4D97-AF65-F5344CB8AC3E}">
        <p14:creationId xmlns:p14="http://schemas.microsoft.com/office/powerpoint/2010/main" val="645099377"/>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 xmlns:a16="http://schemas.microsoft.com/office/drawing/2014/main" id="{02C26ECA-343B-455E-AD11-79535A16FBFB}"/>
              </a:ext>
            </a:extLst>
          </p:cNvPr>
          <p:cNvSpPr>
            <a:spLocks noGrp="1"/>
          </p:cNvSpPr>
          <p:nvPr>
            <p:ph type="title"/>
          </p:nvPr>
        </p:nvSpPr>
        <p:spPr>
          <a:xfrm>
            <a:off x="1160585" y="457201"/>
            <a:ext cx="9908443" cy="533400"/>
          </a:xfrm>
        </p:spPr>
        <p:txBody>
          <a:bodyPr>
            <a:normAutofit fontScale="90000"/>
          </a:bodyPr>
          <a:lstStyle/>
          <a:p>
            <a:r>
              <a:rPr lang="da-DK" sz="3600" dirty="0"/>
              <a:t>References</a:t>
            </a:r>
          </a:p>
        </p:txBody>
      </p:sp>
      <p:sp>
        <p:nvSpPr>
          <p:cNvPr id="3" name="Pladsholder til indhold 2">
            <a:extLst>
              <a:ext uri="{FF2B5EF4-FFF2-40B4-BE49-F238E27FC236}">
                <a16:creationId xmlns="" xmlns:a16="http://schemas.microsoft.com/office/drawing/2014/main" id="{D3835104-D977-42D8-B4D0-DB01AB45FFD1}"/>
              </a:ext>
            </a:extLst>
          </p:cNvPr>
          <p:cNvSpPr>
            <a:spLocks noGrp="1"/>
          </p:cNvSpPr>
          <p:nvPr>
            <p:ph idx="1"/>
          </p:nvPr>
        </p:nvSpPr>
        <p:spPr>
          <a:xfrm>
            <a:off x="1160585" y="1143000"/>
            <a:ext cx="10726615" cy="5310386"/>
          </a:xfrm>
        </p:spPr>
        <p:txBody>
          <a:bodyPr>
            <a:normAutofit/>
          </a:bodyPr>
          <a:lstStyle/>
          <a:p>
            <a:r>
              <a:rPr lang="en-US" sz="2400" dirty="0"/>
              <a:t>Clarivate Analytics. 2018. The Repository Selection Process: Repository Evaluation, Selection, and Coverage Policies for the Data Citation Index within Clarivate Analytics Web of Science. Retrieved 2018-05-12 from: </a:t>
            </a:r>
            <a:r>
              <a:rPr lang="en-US" sz="2400" u="sng" dirty="0">
                <a:hlinkClick r:id="rId2"/>
              </a:rPr>
              <a:t>https://clarivate.com/products/web-of-science/repository-selection-process/</a:t>
            </a:r>
            <a:r>
              <a:rPr lang="en-US" sz="2400" dirty="0"/>
              <a:t> Saved in </a:t>
            </a:r>
            <a:r>
              <a:rPr lang="en-US" sz="2400" dirty="0" err="1"/>
              <a:t>WebCite</a:t>
            </a:r>
            <a:r>
              <a:rPr lang="en-US" sz="2400" dirty="0"/>
              <a:t> at: </a:t>
            </a:r>
            <a:r>
              <a:rPr lang="en-US" sz="2400" u="sng" dirty="0">
                <a:hlinkClick r:id="rId3"/>
              </a:rPr>
              <a:t>http://www.webcitation.org/6zMaP1URR</a:t>
            </a:r>
            <a:r>
              <a:rPr lang="en-US" sz="2400" dirty="0"/>
              <a:t> (see in the bottom). </a:t>
            </a:r>
            <a:endParaRPr lang="da-DK" sz="2400" dirty="0"/>
          </a:p>
          <a:p>
            <a:r>
              <a:rPr lang="en-US" sz="2400" dirty="0"/>
              <a:t>Dye, Lee. 2007. "Do Libras Live Longer?", accessed March 20 2008. </a:t>
            </a:r>
            <a:r>
              <a:rPr lang="en-US" sz="2400" u="sng" dirty="0">
                <a:hlinkClick r:id="rId4"/>
              </a:rPr>
              <a:t>http://abcnews.go.com/Technology/Story?id=2890150&amp;page=1</a:t>
            </a:r>
            <a:r>
              <a:rPr lang="en-US" sz="2400" dirty="0"/>
              <a:t>.</a:t>
            </a:r>
            <a:endParaRPr lang="da-DK" sz="2400" dirty="0"/>
          </a:p>
          <a:p>
            <a:r>
              <a:rPr lang="en-US" sz="2400" dirty="0"/>
              <a:t>Edwards, Paul N., Matthew S. </a:t>
            </a:r>
            <a:r>
              <a:rPr lang="en-US" sz="2400" dirty="0" err="1"/>
              <a:t>Mayernik</a:t>
            </a:r>
            <a:r>
              <a:rPr lang="en-US" sz="2400" dirty="0"/>
              <a:t> and Archer L. </a:t>
            </a:r>
            <a:r>
              <a:rPr lang="en-US" sz="2400" dirty="0" err="1"/>
              <a:t>Batcheller</a:t>
            </a:r>
            <a:r>
              <a:rPr lang="en-US" sz="2400" dirty="0"/>
              <a:t>, Geoffrey C. Bowker  and Christine L. Borgman. 2011. “Science Friction: Data, Metadata, and Collaboration.” </a:t>
            </a:r>
            <a:r>
              <a:rPr lang="en-US" sz="2400" i="1" dirty="0"/>
              <a:t>Social Studies of Science</a:t>
            </a:r>
            <a:r>
              <a:rPr lang="en-US" sz="2400" dirty="0"/>
              <a:t> 41, no. 5: 667–90.</a:t>
            </a:r>
            <a:endParaRPr lang="da-DK" sz="2400" dirty="0"/>
          </a:p>
          <a:p>
            <a:r>
              <a:rPr lang="en-US" sz="2400" dirty="0" err="1"/>
              <a:t>Ekbia</a:t>
            </a:r>
            <a:r>
              <a:rPr lang="en-US" sz="2400" dirty="0"/>
              <a:t>, Hamid, Michael Mattioli, Inna </a:t>
            </a:r>
            <a:r>
              <a:rPr lang="en-US" sz="2400" dirty="0" err="1"/>
              <a:t>Kouper</a:t>
            </a:r>
            <a:r>
              <a:rPr lang="en-US" sz="2400" dirty="0"/>
              <a:t>, G. </a:t>
            </a:r>
            <a:r>
              <a:rPr lang="en-US" sz="2400" dirty="0" err="1"/>
              <a:t>Arave</a:t>
            </a:r>
            <a:r>
              <a:rPr lang="en-US" sz="2400" dirty="0"/>
              <a:t>, All </a:t>
            </a:r>
            <a:r>
              <a:rPr lang="en-US" sz="2400" dirty="0" err="1"/>
              <a:t>Ghazinejad</a:t>
            </a:r>
            <a:r>
              <a:rPr lang="en-US" sz="2400" dirty="0"/>
              <a:t>, Timothy Bowman, </a:t>
            </a:r>
            <a:endParaRPr lang="da-DK" sz="2400" dirty="0"/>
          </a:p>
          <a:p>
            <a:pPr marL="0" indent="0">
              <a:buNone/>
            </a:pPr>
            <a:endParaRPr lang="da-DK" dirty="0"/>
          </a:p>
        </p:txBody>
      </p:sp>
      <p:sp>
        <p:nvSpPr>
          <p:cNvPr id="4" name="Pladsholder til sidefod 3">
            <a:extLst>
              <a:ext uri="{FF2B5EF4-FFF2-40B4-BE49-F238E27FC236}">
                <a16:creationId xmlns="" xmlns:a16="http://schemas.microsoft.com/office/drawing/2014/main" id="{B92B4415-BD57-4642-BBD3-5A0B95C0DA45}"/>
              </a:ext>
            </a:extLst>
          </p:cNvPr>
          <p:cNvSpPr>
            <a:spLocks noGrp="1"/>
          </p:cNvSpPr>
          <p:nvPr>
            <p:ph type="ftr" sz="quarter" idx="11"/>
          </p:nvPr>
        </p:nvSpPr>
        <p:spPr/>
        <p:txBody>
          <a:bodyPr/>
          <a:lstStyle/>
          <a:p>
            <a:endParaRPr lang="en-GB" dirty="0"/>
          </a:p>
        </p:txBody>
      </p:sp>
      <p:sp>
        <p:nvSpPr>
          <p:cNvPr id="5" name="Pladsholder til slidenummer 4">
            <a:extLst>
              <a:ext uri="{FF2B5EF4-FFF2-40B4-BE49-F238E27FC236}">
                <a16:creationId xmlns="" xmlns:a16="http://schemas.microsoft.com/office/drawing/2014/main" id="{5499689B-632B-4E57-8E69-B093A6CAB7F7}"/>
              </a:ext>
            </a:extLst>
          </p:cNvPr>
          <p:cNvSpPr>
            <a:spLocks noGrp="1"/>
          </p:cNvSpPr>
          <p:nvPr>
            <p:ph type="sldNum" sz="quarter" idx="12"/>
          </p:nvPr>
        </p:nvSpPr>
        <p:spPr/>
        <p:txBody>
          <a:bodyPr/>
          <a:lstStyle/>
          <a:p>
            <a:fld id="{69E57DC2-970A-4B3E-BB1C-7A09969E49DF}" type="slidenum">
              <a:rPr lang="en-GB" smtClean="0"/>
              <a:t>48</a:t>
            </a:fld>
            <a:endParaRPr lang="en-GB" dirty="0"/>
          </a:p>
        </p:txBody>
      </p:sp>
    </p:spTree>
    <p:extLst>
      <p:ext uri="{BB962C8B-B14F-4D97-AF65-F5344CB8AC3E}">
        <p14:creationId xmlns:p14="http://schemas.microsoft.com/office/powerpoint/2010/main" val="3566348096"/>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 xmlns:a16="http://schemas.microsoft.com/office/drawing/2014/main" id="{02C26ECA-343B-455E-AD11-79535A16FBFB}"/>
              </a:ext>
            </a:extLst>
          </p:cNvPr>
          <p:cNvSpPr>
            <a:spLocks noGrp="1"/>
          </p:cNvSpPr>
          <p:nvPr>
            <p:ph type="title"/>
          </p:nvPr>
        </p:nvSpPr>
        <p:spPr>
          <a:xfrm>
            <a:off x="1160585" y="457201"/>
            <a:ext cx="9908443" cy="533400"/>
          </a:xfrm>
        </p:spPr>
        <p:txBody>
          <a:bodyPr>
            <a:normAutofit fontScale="90000"/>
          </a:bodyPr>
          <a:lstStyle/>
          <a:p>
            <a:r>
              <a:rPr lang="da-DK" sz="3600" dirty="0"/>
              <a:t>References</a:t>
            </a:r>
          </a:p>
        </p:txBody>
      </p:sp>
      <p:sp>
        <p:nvSpPr>
          <p:cNvPr id="3" name="Pladsholder til indhold 2">
            <a:extLst>
              <a:ext uri="{FF2B5EF4-FFF2-40B4-BE49-F238E27FC236}">
                <a16:creationId xmlns="" xmlns:a16="http://schemas.microsoft.com/office/drawing/2014/main" id="{D3835104-D977-42D8-B4D0-DB01AB45FFD1}"/>
              </a:ext>
            </a:extLst>
          </p:cNvPr>
          <p:cNvSpPr>
            <a:spLocks noGrp="1"/>
          </p:cNvSpPr>
          <p:nvPr>
            <p:ph idx="1"/>
          </p:nvPr>
        </p:nvSpPr>
        <p:spPr>
          <a:xfrm>
            <a:off x="1160585" y="1143000"/>
            <a:ext cx="10726615" cy="5310386"/>
          </a:xfrm>
        </p:spPr>
        <p:txBody>
          <a:bodyPr/>
          <a:lstStyle/>
          <a:p>
            <a:r>
              <a:rPr lang="en-US" sz="2400" dirty="0" err="1"/>
              <a:t>Ekbia</a:t>
            </a:r>
            <a:r>
              <a:rPr lang="en-US" sz="2400" dirty="0"/>
              <a:t>, Hamid, Michael Mattioli, Inna </a:t>
            </a:r>
            <a:r>
              <a:rPr lang="en-US" sz="2400" dirty="0" err="1"/>
              <a:t>Kouper</a:t>
            </a:r>
            <a:r>
              <a:rPr lang="en-US" sz="2400" dirty="0"/>
              <a:t>, G. </a:t>
            </a:r>
            <a:r>
              <a:rPr lang="en-US" sz="2400" dirty="0" err="1"/>
              <a:t>Arave</a:t>
            </a:r>
            <a:r>
              <a:rPr lang="en-US" sz="2400" dirty="0"/>
              <a:t>, All </a:t>
            </a:r>
            <a:r>
              <a:rPr lang="en-US" sz="2400" dirty="0" err="1"/>
              <a:t>Ghazinejad</a:t>
            </a:r>
            <a:r>
              <a:rPr lang="en-US" sz="2400" dirty="0"/>
              <a:t>, Timothy Bowman, Venkata </a:t>
            </a:r>
            <a:r>
              <a:rPr lang="en-US" sz="2400" dirty="0" err="1"/>
              <a:t>Ratandeep</a:t>
            </a:r>
            <a:r>
              <a:rPr lang="en-US" sz="2400" dirty="0"/>
              <a:t> Suri, Andrew Tsou, Scott </a:t>
            </a:r>
            <a:r>
              <a:rPr lang="en-US" sz="2400" dirty="0" err="1"/>
              <a:t>Weingart</a:t>
            </a:r>
            <a:r>
              <a:rPr lang="en-US" sz="2400" dirty="0"/>
              <a:t> and Cassidy R. Sugimoto. 2015. “Big Data, Bigger Dilemmas: A Critical Review”. </a:t>
            </a:r>
            <a:r>
              <a:rPr lang="en-US" sz="2400" i="1" dirty="0"/>
              <a:t>Journal of the Association for Information Science and Technology</a:t>
            </a:r>
            <a:r>
              <a:rPr lang="en-US" sz="2400" dirty="0"/>
              <a:t> 66, no. 8: 1523-45.</a:t>
            </a:r>
            <a:endParaRPr lang="da-DK" sz="2400" dirty="0"/>
          </a:p>
          <a:p>
            <a:r>
              <a:rPr lang="en-US" sz="2400" dirty="0"/>
              <a:t>Floridi, Luciano. 2012. “Big Data and Their Epistemological Challenge.” </a:t>
            </a:r>
            <a:r>
              <a:rPr lang="en-US" sz="2400" i="1" dirty="0"/>
              <a:t>Philosophy and Technology</a:t>
            </a:r>
            <a:r>
              <a:rPr lang="en-US" sz="2400" dirty="0"/>
              <a:t> 25, no. 4:  435–7.</a:t>
            </a:r>
            <a:endParaRPr lang="da-DK" sz="2400" dirty="0"/>
          </a:p>
          <a:p>
            <a:r>
              <a:rPr lang="en-US" sz="2400" dirty="0" err="1"/>
              <a:t>Frické</a:t>
            </a:r>
            <a:r>
              <a:rPr lang="en-US" sz="2400" dirty="0"/>
              <a:t>, Martin. 2009. "The Knowledge Pyramid: a Critique of the DIKW Hierarchy". </a:t>
            </a:r>
            <a:r>
              <a:rPr lang="en-US" sz="2400" i="1" dirty="0"/>
              <a:t>Journal of Information Science</a:t>
            </a:r>
            <a:r>
              <a:rPr lang="en-US" sz="2400" dirty="0"/>
              <a:t> 35, no. 2: 131-42. </a:t>
            </a:r>
            <a:r>
              <a:rPr lang="en-US" sz="2400" dirty="0" err="1"/>
              <a:t>doi</a:t>
            </a:r>
            <a:r>
              <a:rPr lang="en-US" sz="2400" dirty="0"/>
              <a:t>: 10.1177/0165551508094050.</a:t>
            </a:r>
            <a:endParaRPr lang="da-DK" sz="2400" dirty="0"/>
          </a:p>
          <a:p>
            <a:r>
              <a:rPr lang="en-US" sz="2400" dirty="0" err="1"/>
              <a:t>Frické</a:t>
            </a:r>
            <a:r>
              <a:rPr lang="en-US" sz="2400" dirty="0"/>
              <a:t>, Martin. 2015. “Big Data and Its Epistemology”. </a:t>
            </a:r>
            <a:r>
              <a:rPr lang="en-US" sz="2400" i="1" dirty="0"/>
              <a:t>Journal of the Association for Information Science and Technology</a:t>
            </a:r>
            <a:r>
              <a:rPr lang="en-US" sz="2400" dirty="0"/>
              <a:t> 66, no. 4: 651-61. </a:t>
            </a:r>
            <a:endParaRPr lang="da-DK" sz="2400" dirty="0"/>
          </a:p>
          <a:p>
            <a:pPr marL="0" indent="0">
              <a:buNone/>
            </a:pPr>
            <a:endParaRPr lang="da-DK" dirty="0"/>
          </a:p>
        </p:txBody>
      </p:sp>
      <p:sp>
        <p:nvSpPr>
          <p:cNvPr id="4" name="Pladsholder til sidefod 3">
            <a:extLst>
              <a:ext uri="{FF2B5EF4-FFF2-40B4-BE49-F238E27FC236}">
                <a16:creationId xmlns="" xmlns:a16="http://schemas.microsoft.com/office/drawing/2014/main" id="{B92B4415-BD57-4642-BBD3-5A0B95C0DA45}"/>
              </a:ext>
            </a:extLst>
          </p:cNvPr>
          <p:cNvSpPr>
            <a:spLocks noGrp="1"/>
          </p:cNvSpPr>
          <p:nvPr>
            <p:ph type="ftr" sz="quarter" idx="11"/>
          </p:nvPr>
        </p:nvSpPr>
        <p:spPr/>
        <p:txBody>
          <a:bodyPr/>
          <a:lstStyle/>
          <a:p>
            <a:endParaRPr lang="en-GB" dirty="0"/>
          </a:p>
        </p:txBody>
      </p:sp>
      <p:sp>
        <p:nvSpPr>
          <p:cNvPr id="5" name="Pladsholder til slidenummer 4">
            <a:extLst>
              <a:ext uri="{FF2B5EF4-FFF2-40B4-BE49-F238E27FC236}">
                <a16:creationId xmlns="" xmlns:a16="http://schemas.microsoft.com/office/drawing/2014/main" id="{5499689B-632B-4E57-8E69-B093A6CAB7F7}"/>
              </a:ext>
            </a:extLst>
          </p:cNvPr>
          <p:cNvSpPr>
            <a:spLocks noGrp="1"/>
          </p:cNvSpPr>
          <p:nvPr>
            <p:ph type="sldNum" sz="quarter" idx="12"/>
          </p:nvPr>
        </p:nvSpPr>
        <p:spPr/>
        <p:txBody>
          <a:bodyPr/>
          <a:lstStyle/>
          <a:p>
            <a:fld id="{69E57DC2-970A-4B3E-BB1C-7A09969E49DF}" type="slidenum">
              <a:rPr lang="en-GB" smtClean="0"/>
              <a:t>49</a:t>
            </a:fld>
            <a:endParaRPr lang="en-GB" dirty="0"/>
          </a:p>
        </p:txBody>
      </p:sp>
    </p:spTree>
    <p:extLst>
      <p:ext uri="{BB962C8B-B14F-4D97-AF65-F5344CB8AC3E}">
        <p14:creationId xmlns:p14="http://schemas.microsoft.com/office/powerpoint/2010/main" val="30670706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371600" y="685800"/>
            <a:ext cx="9601200" cy="808892"/>
          </a:xfrm>
        </p:spPr>
        <p:txBody>
          <a:bodyPr>
            <a:normAutofit/>
          </a:bodyPr>
          <a:lstStyle/>
          <a:p>
            <a:r>
              <a:rPr lang="en-GB" sz="3600" dirty="0"/>
              <a:t>1. Defining data</a:t>
            </a:r>
          </a:p>
        </p:txBody>
      </p:sp>
      <p:sp>
        <p:nvSpPr>
          <p:cNvPr id="3" name="Pladsholder til indhold 2"/>
          <p:cNvSpPr>
            <a:spLocks noGrp="1"/>
          </p:cNvSpPr>
          <p:nvPr>
            <p:ph idx="1"/>
          </p:nvPr>
        </p:nvSpPr>
        <p:spPr>
          <a:xfrm>
            <a:off x="1371600" y="1652953"/>
            <a:ext cx="10533184" cy="4325815"/>
          </a:xfrm>
        </p:spPr>
        <p:txBody>
          <a:bodyPr>
            <a:normAutofit lnSpcReduction="10000"/>
          </a:bodyPr>
          <a:lstStyle/>
          <a:p>
            <a:pPr marL="0" indent="0">
              <a:buNone/>
            </a:pPr>
            <a:r>
              <a:rPr lang="en-US" sz="2400" dirty="0"/>
              <a:t>Fritz </a:t>
            </a:r>
            <a:r>
              <a:rPr lang="en-US" sz="2400" dirty="0" err="1"/>
              <a:t>Machlup</a:t>
            </a:r>
            <a:r>
              <a:rPr lang="en-US" sz="2400" dirty="0"/>
              <a:t> (1984, 646-7) explained: </a:t>
            </a:r>
            <a:endParaRPr lang="da-DK" sz="2400" dirty="0"/>
          </a:p>
          <a:p>
            <a:r>
              <a:rPr lang="en-US" sz="2400" dirty="0"/>
              <a:t>"</a:t>
            </a:r>
            <a:r>
              <a:rPr lang="en-US" sz="2400" dirty="0">
                <a:solidFill>
                  <a:srgbClr val="0070C0"/>
                </a:solidFill>
              </a:rPr>
              <a:t>The use and misuse of the term data is due, in part, to linguistic ignorance. […] Data are the things given to the analyst, investigator, or problem-solver; they may be numbers, words, sentences, records, assumptions; just anything given, no matter in what form and of what origin. This used to be well known to scholars in most fields: Some wanted the word data to refer to facts, especially to instrument-readings; others to assumptions. Scholars with a </a:t>
            </a:r>
            <a:r>
              <a:rPr lang="en-US" sz="2400" dirty="0" err="1">
                <a:solidFill>
                  <a:srgbClr val="0070C0"/>
                </a:solidFill>
              </a:rPr>
              <a:t>hypothetico</a:t>
            </a:r>
            <a:r>
              <a:rPr lang="en-US" sz="2400" dirty="0">
                <a:solidFill>
                  <a:srgbClr val="0070C0"/>
                </a:solidFill>
              </a:rPr>
              <a:t>-deductive bent wanted data to mean the given set of assumptions; those with an empirical bent wanted data to mean the records, or protocol statements, representing the findings of observation, qualitative or quantitative [...] Now, data from the point of view of the programmers, operators, and users of the computer, need not be data in any other sense". </a:t>
            </a:r>
            <a:endParaRPr lang="da-DK" sz="2400" dirty="0">
              <a:solidFill>
                <a:srgbClr val="0070C0"/>
              </a:solidFill>
            </a:endParaRPr>
          </a:p>
          <a:p>
            <a:endParaRPr lang="en-GB" dirty="0"/>
          </a:p>
        </p:txBody>
      </p:sp>
      <p:sp>
        <p:nvSpPr>
          <p:cNvPr id="4" name="Pladsholder til sidefod 3">
            <a:extLst>
              <a:ext uri="{FF2B5EF4-FFF2-40B4-BE49-F238E27FC236}">
                <a16:creationId xmlns="" xmlns:a16="http://schemas.microsoft.com/office/drawing/2014/main" id="{AF0B8A11-285B-4144-8DE8-3E5B2BB5EC03}"/>
              </a:ext>
            </a:extLst>
          </p:cNvPr>
          <p:cNvSpPr>
            <a:spLocks noGrp="1"/>
          </p:cNvSpPr>
          <p:nvPr>
            <p:ph type="ftr" sz="quarter" idx="11"/>
          </p:nvPr>
        </p:nvSpPr>
        <p:spPr/>
        <p:txBody>
          <a:bodyPr/>
          <a:lstStyle/>
          <a:p>
            <a:endParaRPr lang="en-GB" dirty="0"/>
          </a:p>
        </p:txBody>
      </p:sp>
      <p:sp>
        <p:nvSpPr>
          <p:cNvPr id="5" name="Pladsholder til slidenummer 4">
            <a:extLst>
              <a:ext uri="{FF2B5EF4-FFF2-40B4-BE49-F238E27FC236}">
                <a16:creationId xmlns="" xmlns:a16="http://schemas.microsoft.com/office/drawing/2014/main" id="{4E263AE9-8874-47C1-A895-F9EAFD4CC1F8}"/>
              </a:ext>
            </a:extLst>
          </p:cNvPr>
          <p:cNvSpPr>
            <a:spLocks noGrp="1"/>
          </p:cNvSpPr>
          <p:nvPr>
            <p:ph type="sldNum" sz="quarter" idx="12"/>
          </p:nvPr>
        </p:nvSpPr>
        <p:spPr/>
        <p:txBody>
          <a:bodyPr/>
          <a:lstStyle/>
          <a:p>
            <a:fld id="{69E57DC2-970A-4B3E-BB1C-7A09969E49DF}" type="slidenum">
              <a:rPr lang="en-GB" smtClean="0"/>
              <a:t>5</a:t>
            </a:fld>
            <a:endParaRPr lang="en-GB" dirty="0"/>
          </a:p>
        </p:txBody>
      </p:sp>
    </p:spTree>
    <p:extLst>
      <p:ext uri="{BB962C8B-B14F-4D97-AF65-F5344CB8AC3E}">
        <p14:creationId xmlns:p14="http://schemas.microsoft.com/office/powerpoint/2010/main" val="1161354287"/>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 xmlns:a16="http://schemas.microsoft.com/office/drawing/2014/main" id="{02C26ECA-343B-455E-AD11-79535A16FBFB}"/>
              </a:ext>
            </a:extLst>
          </p:cNvPr>
          <p:cNvSpPr>
            <a:spLocks noGrp="1"/>
          </p:cNvSpPr>
          <p:nvPr>
            <p:ph type="title"/>
          </p:nvPr>
        </p:nvSpPr>
        <p:spPr>
          <a:xfrm>
            <a:off x="1160585" y="457201"/>
            <a:ext cx="9908443" cy="533400"/>
          </a:xfrm>
        </p:spPr>
        <p:txBody>
          <a:bodyPr>
            <a:normAutofit fontScale="90000"/>
          </a:bodyPr>
          <a:lstStyle/>
          <a:p>
            <a:r>
              <a:rPr lang="da-DK" sz="3600" dirty="0"/>
              <a:t>References</a:t>
            </a:r>
          </a:p>
        </p:txBody>
      </p:sp>
      <p:sp>
        <p:nvSpPr>
          <p:cNvPr id="3" name="Pladsholder til indhold 2">
            <a:extLst>
              <a:ext uri="{FF2B5EF4-FFF2-40B4-BE49-F238E27FC236}">
                <a16:creationId xmlns="" xmlns:a16="http://schemas.microsoft.com/office/drawing/2014/main" id="{D3835104-D977-42D8-B4D0-DB01AB45FFD1}"/>
              </a:ext>
            </a:extLst>
          </p:cNvPr>
          <p:cNvSpPr>
            <a:spLocks noGrp="1"/>
          </p:cNvSpPr>
          <p:nvPr>
            <p:ph idx="1"/>
          </p:nvPr>
        </p:nvSpPr>
        <p:spPr>
          <a:xfrm>
            <a:off x="1160585" y="1143000"/>
            <a:ext cx="10726615" cy="5310386"/>
          </a:xfrm>
        </p:spPr>
        <p:txBody>
          <a:bodyPr/>
          <a:lstStyle/>
          <a:p>
            <a:r>
              <a:rPr lang="en-US" sz="2400" dirty="0" err="1"/>
              <a:t>Frické</a:t>
            </a:r>
            <a:r>
              <a:rPr lang="en-US" sz="2400" dirty="0"/>
              <a:t>, Martin. 2018. “The Knowledge Pyramid: the DIKW Hierarchy”. In press, </a:t>
            </a:r>
            <a:r>
              <a:rPr lang="en-US" sz="2400" i="1" dirty="0"/>
              <a:t>Knowledge Organization</a:t>
            </a:r>
            <a:r>
              <a:rPr lang="en-US" sz="2400" dirty="0"/>
              <a:t>. Also available in </a:t>
            </a:r>
            <a:r>
              <a:rPr lang="en-US" sz="2400" i="1" dirty="0"/>
              <a:t>ISKO Encyclopedia of Knowledge Organization</a:t>
            </a:r>
            <a:r>
              <a:rPr lang="en-US" sz="2400" dirty="0"/>
              <a:t>: </a:t>
            </a:r>
            <a:r>
              <a:rPr lang="en-US" sz="2400" u="sng" dirty="0">
                <a:hlinkClick r:id="rId2"/>
              </a:rPr>
              <a:t>http://www.isko.org/cyclo/DIKW</a:t>
            </a:r>
            <a:r>
              <a:rPr lang="en-US" sz="2400" dirty="0"/>
              <a:t> </a:t>
            </a:r>
            <a:endParaRPr lang="da-DK" sz="2400" dirty="0"/>
          </a:p>
          <a:p>
            <a:r>
              <a:rPr lang="en-US" sz="2400" dirty="0"/>
              <a:t>Furner, Jonathan. 2016. “‘Data’: The Data”. In </a:t>
            </a:r>
            <a:r>
              <a:rPr lang="en-US" sz="2400" i="1" dirty="0"/>
              <a:t>Information Cultures In The Digital Age: A Festschrift in Honor of Raphael </a:t>
            </a:r>
            <a:r>
              <a:rPr lang="en-US" sz="2400" i="1" dirty="0" err="1"/>
              <a:t>Capurro</a:t>
            </a:r>
            <a:r>
              <a:rPr lang="en-US" sz="2400" i="1" dirty="0"/>
              <a:t>, </a:t>
            </a:r>
            <a:r>
              <a:rPr lang="en-US" sz="2400" dirty="0"/>
              <a:t>edited by Matthew Kelly and Jared </a:t>
            </a:r>
            <a:r>
              <a:rPr lang="en-US" sz="2400" dirty="0" err="1"/>
              <a:t>Bielby</a:t>
            </a:r>
            <a:r>
              <a:rPr lang="en-US" sz="2400" i="1" dirty="0"/>
              <a:t>.</a:t>
            </a:r>
            <a:r>
              <a:rPr lang="en-US" sz="2400" dirty="0"/>
              <a:t> Wiesbaden: Springer, 287-306.</a:t>
            </a:r>
            <a:endParaRPr lang="da-DK" sz="2400" dirty="0"/>
          </a:p>
          <a:p>
            <a:r>
              <a:rPr lang="en-US" sz="2400" dirty="0"/>
              <a:t>Golub, </a:t>
            </a:r>
            <a:r>
              <a:rPr lang="en-US" sz="2400" dirty="0" err="1"/>
              <a:t>Koraljka</a:t>
            </a:r>
            <a:r>
              <a:rPr lang="en-US" sz="2400" dirty="0"/>
              <a:t> and </a:t>
            </a:r>
            <a:r>
              <a:rPr lang="en-US" sz="2400" dirty="0" err="1"/>
              <a:t>Joacim</a:t>
            </a:r>
            <a:r>
              <a:rPr lang="en-US" sz="2400" dirty="0"/>
              <a:t> Hansson. 2017. “(Big) Data in Library and Information Science: A Brief Overview of Some Important Problem Areas”. </a:t>
            </a:r>
            <a:r>
              <a:rPr lang="en-US" sz="2400" i="1" dirty="0"/>
              <a:t>Journal of Universal Computer Science</a:t>
            </a:r>
            <a:r>
              <a:rPr lang="en-US" sz="2400" dirty="0"/>
              <a:t> 23 (Online), no. 11: 1098-108. </a:t>
            </a:r>
            <a:r>
              <a:rPr lang="en-US" sz="2400" u="sng" dirty="0">
                <a:hlinkClick r:id="rId3"/>
              </a:rPr>
              <a:t>http://lnu.diva-portal.org/smash/get/diva2:1194296/FULLTEXT01.pdf</a:t>
            </a:r>
            <a:r>
              <a:rPr lang="en-US" sz="2400" dirty="0"/>
              <a:t> </a:t>
            </a:r>
            <a:endParaRPr lang="da-DK" sz="2400" dirty="0"/>
          </a:p>
          <a:p>
            <a:r>
              <a:rPr lang="en-US" sz="2400" dirty="0"/>
              <a:t>Hjørland, Birger. 1998). “Information Retrieval, Text Composition, and Semantics”. </a:t>
            </a:r>
            <a:r>
              <a:rPr lang="en-US" sz="2400" i="1" dirty="0"/>
              <a:t>Knowledge Organization</a:t>
            </a:r>
            <a:r>
              <a:rPr lang="en-US" sz="2400" dirty="0"/>
              <a:t> 25, nos. 1-2: 16-31.</a:t>
            </a:r>
            <a:endParaRPr lang="da-DK" sz="2400" dirty="0"/>
          </a:p>
          <a:p>
            <a:r>
              <a:rPr lang="en-US" sz="2400" dirty="0"/>
              <a:t>Hjørland, Birger. 2017. “Classification.” Knowledge Organization 44(2): 97-128.</a:t>
            </a:r>
            <a:endParaRPr lang="da-DK" sz="2400" dirty="0"/>
          </a:p>
          <a:p>
            <a:pPr marL="0" indent="0">
              <a:buNone/>
            </a:pPr>
            <a:endParaRPr lang="da-DK" dirty="0"/>
          </a:p>
        </p:txBody>
      </p:sp>
      <p:sp>
        <p:nvSpPr>
          <p:cNvPr id="4" name="Pladsholder til sidefod 3">
            <a:extLst>
              <a:ext uri="{FF2B5EF4-FFF2-40B4-BE49-F238E27FC236}">
                <a16:creationId xmlns="" xmlns:a16="http://schemas.microsoft.com/office/drawing/2014/main" id="{B92B4415-BD57-4642-BBD3-5A0B95C0DA45}"/>
              </a:ext>
            </a:extLst>
          </p:cNvPr>
          <p:cNvSpPr>
            <a:spLocks noGrp="1"/>
          </p:cNvSpPr>
          <p:nvPr>
            <p:ph type="ftr" sz="quarter" idx="11"/>
          </p:nvPr>
        </p:nvSpPr>
        <p:spPr/>
        <p:txBody>
          <a:bodyPr/>
          <a:lstStyle/>
          <a:p>
            <a:endParaRPr lang="en-GB" dirty="0"/>
          </a:p>
        </p:txBody>
      </p:sp>
      <p:sp>
        <p:nvSpPr>
          <p:cNvPr id="5" name="Pladsholder til slidenummer 4">
            <a:extLst>
              <a:ext uri="{FF2B5EF4-FFF2-40B4-BE49-F238E27FC236}">
                <a16:creationId xmlns="" xmlns:a16="http://schemas.microsoft.com/office/drawing/2014/main" id="{5499689B-632B-4E57-8E69-B093A6CAB7F7}"/>
              </a:ext>
            </a:extLst>
          </p:cNvPr>
          <p:cNvSpPr>
            <a:spLocks noGrp="1"/>
          </p:cNvSpPr>
          <p:nvPr>
            <p:ph type="sldNum" sz="quarter" idx="12"/>
          </p:nvPr>
        </p:nvSpPr>
        <p:spPr/>
        <p:txBody>
          <a:bodyPr/>
          <a:lstStyle/>
          <a:p>
            <a:fld id="{69E57DC2-970A-4B3E-BB1C-7A09969E49DF}" type="slidenum">
              <a:rPr lang="en-GB" smtClean="0"/>
              <a:t>50</a:t>
            </a:fld>
            <a:endParaRPr lang="en-GB" dirty="0"/>
          </a:p>
        </p:txBody>
      </p:sp>
    </p:spTree>
    <p:extLst>
      <p:ext uri="{BB962C8B-B14F-4D97-AF65-F5344CB8AC3E}">
        <p14:creationId xmlns:p14="http://schemas.microsoft.com/office/powerpoint/2010/main" val="59357816"/>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 xmlns:a16="http://schemas.microsoft.com/office/drawing/2014/main" id="{02C26ECA-343B-455E-AD11-79535A16FBFB}"/>
              </a:ext>
            </a:extLst>
          </p:cNvPr>
          <p:cNvSpPr>
            <a:spLocks noGrp="1"/>
          </p:cNvSpPr>
          <p:nvPr>
            <p:ph type="title"/>
          </p:nvPr>
        </p:nvSpPr>
        <p:spPr>
          <a:xfrm>
            <a:off x="1160585" y="457201"/>
            <a:ext cx="9908443" cy="533400"/>
          </a:xfrm>
        </p:spPr>
        <p:txBody>
          <a:bodyPr>
            <a:normAutofit fontScale="90000"/>
          </a:bodyPr>
          <a:lstStyle/>
          <a:p>
            <a:r>
              <a:rPr lang="da-DK" sz="3600" dirty="0"/>
              <a:t>References</a:t>
            </a:r>
          </a:p>
        </p:txBody>
      </p:sp>
      <p:sp>
        <p:nvSpPr>
          <p:cNvPr id="3" name="Pladsholder til indhold 2">
            <a:extLst>
              <a:ext uri="{FF2B5EF4-FFF2-40B4-BE49-F238E27FC236}">
                <a16:creationId xmlns="" xmlns:a16="http://schemas.microsoft.com/office/drawing/2014/main" id="{D3835104-D977-42D8-B4D0-DB01AB45FFD1}"/>
              </a:ext>
            </a:extLst>
          </p:cNvPr>
          <p:cNvSpPr>
            <a:spLocks noGrp="1"/>
          </p:cNvSpPr>
          <p:nvPr>
            <p:ph idx="1"/>
          </p:nvPr>
        </p:nvSpPr>
        <p:spPr>
          <a:xfrm>
            <a:off x="1160585" y="1143000"/>
            <a:ext cx="10726615" cy="5310386"/>
          </a:xfrm>
        </p:spPr>
        <p:txBody>
          <a:bodyPr/>
          <a:lstStyle/>
          <a:p>
            <a:r>
              <a:rPr lang="en-US" sz="2400" dirty="0" err="1"/>
              <a:t>Ibekwe-SanJuan</a:t>
            </a:r>
            <a:r>
              <a:rPr lang="en-US" sz="2400" dirty="0"/>
              <a:t>, Fidelia and Geoffrey C. Bowker. 2017. “Implications of Big Data for Knowledge Organization.” </a:t>
            </a:r>
            <a:r>
              <a:rPr lang="en-US" sz="2400" i="1" dirty="0"/>
              <a:t>Knowledge Organization</a:t>
            </a:r>
            <a:r>
              <a:rPr lang="en-US" sz="2400" dirty="0"/>
              <a:t> 44, no 3: 187-98.</a:t>
            </a:r>
            <a:endParaRPr lang="da-DK" sz="2400" dirty="0"/>
          </a:p>
          <a:p>
            <a:r>
              <a:rPr lang="en-US" sz="2400" dirty="0"/>
              <a:t>Jensen, Howard E. 1950 ‘Editorial note’, in </a:t>
            </a:r>
            <a:r>
              <a:rPr lang="en-US" sz="2400" i="1" dirty="0"/>
              <a:t>Through Values to Social Interpretation: Essays on Social Contexts, Actions, Types, and Prospects</a:t>
            </a:r>
            <a:r>
              <a:rPr lang="en-US" sz="2400" dirty="0"/>
              <a:t> by Howard Paul Becker. Durham, NC: Duke University Press, vii–xi.</a:t>
            </a:r>
            <a:endParaRPr lang="da-DK" sz="2400" dirty="0"/>
          </a:p>
          <a:p>
            <a:r>
              <a:rPr lang="en-US" sz="2400" dirty="0"/>
              <a:t>Johansson, Veronica. 2012. </a:t>
            </a:r>
            <a:r>
              <a:rPr lang="en-US" sz="2400" i="1" dirty="0"/>
              <a:t>A Time and Place for Everything? Social Visualization Tools and Critical Literacies</a:t>
            </a:r>
            <a:r>
              <a:rPr lang="en-US" sz="2400" dirty="0"/>
              <a:t>. </a:t>
            </a:r>
            <a:r>
              <a:rPr lang="da-DK" sz="2400" dirty="0"/>
              <a:t>Borås: Valfrid. (</a:t>
            </a:r>
            <a:r>
              <a:rPr lang="da-DK" sz="2400" dirty="0" err="1"/>
              <a:t>PhD</a:t>
            </a:r>
            <a:r>
              <a:rPr lang="da-DK" sz="2400" dirty="0"/>
              <a:t>-dissertation). </a:t>
            </a:r>
            <a:r>
              <a:rPr lang="da-DK" sz="2400" u="sng" dirty="0">
                <a:hlinkClick r:id="rId2"/>
              </a:rPr>
              <a:t>https://www.diva-portal.org/smash/get/diva2:877028/FULLTEXT01.pdf</a:t>
            </a:r>
            <a:r>
              <a:rPr lang="da-DK" sz="2400" dirty="0"/>
              <a:t> </a:t>
            </a:r>
          </a:p>
          <a:p>
            <a:r>
              <a:rPr lang="da-DK" sz="2400" dirty="0" err="1"/>
              <a:t>Kaase</a:t>
            </a:r>
            <a:r>
              <a:rPr lang="da-DK" sz="2400" dirty="0"/>
              <a:t>, Max. 2001. ”Databases, Core: </a:t>
            </a:r>
            <a:r>
              <a:rPr lang="da-DK" sz="2400" dirty="0" err="1"/>
              <a:t>Political</a:t>
            </a:r>
            <a:r>
              <a:rPr lang="da-DK" sz="2400" dirty="0"/>
              <a:t> Science and </a:t>
            </a:r>
            <a:r>
              <a:rPr lang="da-DK" sz="2400" dirty="0" err="1"/>
              <a:t>Political</a:t>
            </a:r>
            <a:r>
              <a:rPr lang="da-DK" sz="2400" dirty="0"/>
              <a:t> </a:t>
            </a:r>
            <a:r>
              <a:rPr lang="da-DK" sz="2400" dirty="0" err="1"/>
              <a:t>Behavior</a:t>
            </a:r>
            <a:r>
              <a:rPr lang="da-DK" sz="2400" dirty="0"/>
              <a:t>”. In </a:t>
            </a:r>
            <a:r>
              <a:rPr lang="da-DK" sz="2400" i="1" dirty="0"/>
              <a:t>International Encyclopedia of the Social and </a:t>
            </a:r>
            <a:r>
              <a:rPr lang="da-DK" sz="2400" i="1" dirty="0" err="1"/>
              <a:t>Behavioral</a:t>
            </a:r>
            <a:r>
              <a:rPr lang="da-DK" sz="2400" i="1" dirty="0"/>
              <a:t> Sciences</a:t>
            </a:r>
            <a:r>
              <a:rPr lang="da-DK" sz="2400" dirty="0"/>
              <a:t>, </a:t>
            </a:r>
            <a:r>
              <a:rPr lang="da-DK" sz="2400" dirty="0" err="1"/>
              <a:t>edited</a:t>
            </a:r>
            <a:r>
              <a:rPr lang="da-DK" sz="2400" dirty="0"/>
              <a:t> by Neil J. </a:t>
            </a:r>
            <a:r>
              <a:rPr lang="da-DK" sz="2400" dirty="0" err="1"/>
              <a:t>Smelser</a:t>
            </a:r>
            <a:r>
              <a:rPr lang="da-DK" sz="2400" dirty="0"/>
              <a:t> and Paul B. </a:t>
            </a:r>
            <a:r>
              <a:rPr lang="da-DK" sz="2400" dirty="0" err="1"/>
              <a:t>Baltes</a:t>
            </a:r>
            <a:r>
              <a:rPr lang="da-DK" sz="2400" dirty="0"/>
              <a:t>. Amsterdam: Elsevier, Vol. 5, 3251–5. </a:t>
            </a:r>
          </a:p>
          <a:p>
            <a:r>
              <a:rPr lang="da-DK" sz="2400" dirty="0" err="1"/>
              <a:t>Kitchin</a:t>
            </a:r>
            <a:r>
              <a:rPr lang="da-DK" sz="2400" dirty="0"/>
              <a:t>, Rob. 2014. </a:t>
            </a:r>
            <a:r>
              <a:rPr lang="da-DK" sz="2400" i="1" dirty="0"/>
              <a:t>The Data Revolution: Big Data, Open Data, Data </a:t>
            </a:r>
            <a:r>
              <a:rPr lang="da-DK" sz="2400" i="1" dirty="0" err="1"/>
              <a:t>Infrastructures</a:t>
            </a:r>
            <a:r>
              <a:rPr lang="da-DK" sz="2400" i="1" dirty="0"/>
              <a:t> &amp; </a:t>
            </a:r>
            <a:r>
              <a:rPr lang="da-DK" sz="2400" i="1" dirty="0" err="1"/>
              <a:t>Their</a:t>
            </a:r>
            <a:r>
              <a:rPr lang="da-DK" sz="2400" i="1" dirty="0"/>
              <a:t> </a:t>
            </a:r>
            <a:r>
              <a:rPr lang="da-DK" sz="2400" i="1" dirty="0" err="1"/>
              <a:t>Consequences</a:t>
            </a:r>
            <a:r>
              <a:rPr lang="da-DK" sz="2400" dirty="0"/>
              <a:t>. London: SAGE.  </a:t>
            </a:r>
          </a:p>
          <a:p>
            <a:endParaRPr lang="da-DK" dirty="0"/>
          </a:p>
        </p:txBody>
      </p:sp>
      <p:sp>
        <p:nvSpPr>
          <p:cNvPr id="4" name="Pladsholder til sidefod 3">
            <a:extLst>
              <a:ext uri="{FF2B5EF4-FFF2-40B4-BE49-F238E27FC236}">
                <a16:creationId xmlns="" xmlns:a16="http://schemas.microsoft.com/office/drawing/2014/main" id="{B92B4415-BD57-4642-BBD3-5A0B95C0DA45}"/>
              </a:ext>
            </a:extLst>
          </p:cNvPr>
          <p:cNvSpPr>
            <a:spLocks noGrp="1"/>
          </p:cNvSpPr>
          <p:nvPr>
            <p:ph type="ftr" sz="quarter" idx="11"/>
          </p:nvPr>
        </p:nvSpPr>
        <p:spPr/>
        <p:txBody>
          <a:bodyPr/>
          <a:lstStyle/>
          <a:p>
            <a:endParaRPr lang="en-GB" dirty="0"/>
          </a:p>
        </p:txBody>
      </p:sp>
      <p:sp>
        <p:nvSpPr>
          <p:cNvPr id="5" name="Pladsholder til slidenummer 4">
            <a:extLst>
              <a:ext uri="{FF2B5EF4-FFF2-40B4-BE49-F238E27FC236}">
                <a16:creationId xmlns="" xmlns:a16="http://schemas.microsoft.com/office/drawing/2014/main" id="{5499689B-632B-4E57-8E69-B093A6CAB7F7}"/>
              </a:ext>
            </a:extLst>
          </p:cNvPr>
          <p:cNvSpPr>
            <a:spLocks noGrp="1"/>
          </p:cNvSpPr>
          <p:nvPr>
            <p:ph type="sldNum" sz="quarter" idx="12"/>
          </p:nvPr>
        </p:nvSpPr>
        <p:spPr/>
        <p:txBody>
          <a:bodyPr/>
          <a:lstStyle/>
          <a:p>
            <a:fld id="{69E57DC2-970A-4B3E-BB1C-7A09969E49DF}" type="slidenum">
              <a:rPr lang="en-GB" smtClean="0"/>
              <a:t>51</a:t>
            </a:fld>
            <a:endParaRPr lang="en-GB" dirty="0"/>
          </a:p>
        </p:txBody>
      </p:sp>
    </p:spTree>
    <p:extLst>
      <p:ext uri="{BB962C8B-B14F-4D97-AF65-F5344CB8AC3E}">
        <p14:creationId xmlns:p14="http://schemas.microsoft.com/office/powerpoint/2010/main" val="2067955516"/>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 xmlns:a16="http://schemas.microsoft.com/office/drawing/2014/main" id="{02C26ECA-343B-455E-AD11-79535A16FBFB}"/>
              </a:ext>
            </a:extLst>
          </p:cNvPr>
          <p:cNvSpPr>
            <a:spLocks noGrp="1"/>
          </p:cNvSpPr>
          <p:nvPr>
            <p:ph type="title"/>
          </p:nvPr>
        </p:nvSpPr>
        <p:spPr>
          <a:xfrm>
            <a:off x="1160585" y="457201"/>
            <a:ext cx="9908443" cy="533400"/>
          </a:xfrm>
        </p:spPr>
        <p:txBody>
          <a:bodyPr>
            <a:normAutofit fontScale="90000"/>
          </a:bodyPr>
          <a:lstStyle/>
          <a:p>
            <a:r>
              <a:rPr lang="da-DK" sz="3600" dirty="0"/>
              <a:t>References</a:t>
            </a:r>
          </a:p>
        </p:txBody>
      </p:sp>
      <p:sp>
        <p:nvSpPr>
          <p:cNvPr id="3" name="Pladsholder til indhold 2">
            <a:extLst>
              <a:ext uri="{FF2B5EF4-FFF2-40B4-BE49-F238E27FC236}">
                <a16:creationId xmlns="" xmlns:a16="http://schemas.microsoft.com/office/drawing/2014/main" id="{D3835104-D977-42D8-B4D0-DB01AB45FFD1}"/>
              </a:ext>
            </a:extLst>
          </p:cNvPr>
          <p:cNvSpPr>
            <a:spLocks noGrp="1"/>
          </p:cNvSpPr>
          <p:nvPr>
            <p:ph idx="1"/>
          </p:nvPr>
        </p:nvSpPr>
        <p:spPr>
          <a:xfrm>
            <a:off x="1160585" y="1143000"/>
            <a:ext cx="10726615" cy="5310386"/>
          </a:xfrm>
        </p:spPr>
        <p:txBody>
          <a:bodyPr>
            <a:normAutofit lnSpcReduction="10000"/>
          </a:bodyPr>
          <a:lstStyle/>
          <a:p>
            <a:r>
              <a:rPr lang="da-DK" sz="2400" dirty="0" err="1"/>
              <a:t>Laney</a:t>
            </a:r>
            <a:r>
              <a:rPr lang="da-DK" sz="2400" dirty="0"/>
              <a:t>, Douglas. 2001. ”3-D Data Management: </a:t>
            </a:r>
            <a:r>
              <a:rPr lang="da-DK" sz="2400" dirty="0" err="1"/>
              <a:t>Controlling</a:t>
            </a:r>
            <a:r>
              <a:rPr lang="da-DK" sz="2400" dirty="0"/>
              <a:t> Data Volume, </a:t>
            </a:r>
            <a:r>
              <a:rPr lang="da-DK" sz="2400" dirty="0" err="1"/>
              <a:t>Velocity</a:t>
            </a:r>
            <a:r>
              <a:rPr lang="da-DK" sz="2400" dirty="0"/>
              <a:t> and </a:t>
            </a:r>
            <a:r>
              <a:rPr lang="da-DK" sz="2400" dirty="0" err="1"/>
              <a:t>Variety</a:t>
            </a:r>
            <a:r>
              <a:rPr lang="da-DK" sz="2400" dirty="0"/>
              <a:t>," </a:t>
            </a:r>
            <a:r>
              <a:rPr lang="da-DK" sz="2400" i="1" dirty="0"/>
              <a:t>META Group</a:t>
            </a:r>
            <a:r>
              <a:rPr lang="da-DK" sz="2400" dirty="0"/>
              <a:t> </a:t>
            </a:r>
            <a:r>
              <a:rPr lang="da-DK" sz="2400" i="1" dirty="0"/>
              <a:t>Research Note</a:t>
            </a:r>
            <a:r>
              <a:rPr lang="da-DK" sz="2400" dirty="0"/>
              <a:t>, </a:t>
            </a:r>
            <a:r>
              <a:rPr lang="da-DK" sz="2400" dirty="0" err="1"/>
              <a:t>February</a:t>
            </a:r>
            <a:r>
              <a:rPr lang="da-DK" sz="2400" dirty="0"/>
              <a:t> 6. </a:t>
            </a:r>
            <a:r>
              <a:rPr lang="da-DK" sz="2400" u="sng" dirty="0">
                <a:hlinkClick r:id="rId2"/>
              </a:rPr>
              <a:t>http://goo.gl/Bo3GS</a:t>
            </a:r>
            <a:r>
              <a:rPr lang="da-DK" sz="2400" dirty="0"/>
              <a:t> </a:t>
            </a:r>
          </a:p>
          <a:p>
            <a:r>
              <a:rPr lang="en-US" sz="2400" dirty="0" err="1"/>
              <a:t>Leonelli</a:t>
            </a:r>
            <a:r>
              <a:rPr lang="en-US" sz="2400" dirty="0"/>
              <a:t>, Sabina. 2012. “Classificatory Theory in Data-intensive Science: The Case of Open Biomedical Ontologies”. </a:t>
            </a:r>
            <a:r>
              <a:rPr lang="en-US" sz="2400" i="1" dirty="0"/>
              <a:t>International Studies in the Philosophy of Science</a:t>
            </a:r>
            <a:r>
              <a:rPr lang="en-US" sz="2400" dirty="0"/>
              <a:t> 26, no. 1: 47–65.</a:t>
            </a:r>
            <a:endParaRPr lang="da-DK" sz="2400" dirty="0"/>
          </a:p>
          <a:p>
            <a:r>
              <a:rPr lang="en-US" sz="2400" dirty="0" err="1"/>
              <a:t>Leonelli</a:t>
            </a:r>
            <a:r>
              <a:rPr lang="en-US" sz="2400" dirty="0"/>
              <a:t>, Sabina. 2014. “What Difference does Quantity Make? On the Epistemology of Big Data in Biology”. </a:t>
            </a:r>
            <a:r>
              <a:rPr lang="en-US" sz="2400" i="1" dirty="0"/>
              <a:t>Big Data &amp; Society </a:t>
            </a:r>
            <a:r>
              <a:rPr lang="en-US" sz="2400" dirty="0"/>
              <a:t>1, no. 1: 1–11. DOI: 10.1177/2053951714534395.</a:t>
            </a:r>
            <a:endParaRPr lang="da-DK" sz="2400" dirty="0"/>
          </a:p>
          <a:p>
            <a:r>
              <a:rPr lang="da-DK" sz="2400" dirty="0" err="1"/>
              <a:t>Machlup</a:t>
            </a:r>
            <a:r>
              <a:rPr lang="da-DK" sz="2400" dirty="0"/>
              <a:t>, Fritz. 1984. ”</a:t>
            </a:r>
            <a:r>
              <a:rPr lang="da-DK" sz="2400" dirty="0" err="1"/>
              <a:t>Semantic</a:t>
            </a:r>
            <a:r>
              <a:rPr lang="da-DK" sz="2400" dirty="0"/>
              <a:t> </a:t>
            </a:r>
            <a:r>
              <a:rPr lang="da-DK" sz="2400" dirty="0" err="1"/>
              <a:t>Quirks</a:t>
            </a:r>
            <a:r>
              <a:rPr lang="da-DK" sz="2400" dirty="0"/>
              <a:t> in Studies of Information”. In: </a:t>
            </a:r>
            <a:r>
              <a:rPr lang="da-DK" sz="2400" i="1" dirty="0"/>
              <a:t>The </a:t>
            </a:r>
            <a:r>
              <a:rPr lang="da-DK" sz="2400" i="1" dirty="0" err="1"/>
              <a:t>Study</a:t>
            </a:r>
            <a:r>
              <a:rPr lang="da-DK" sz="2400" i="1" dirty="0"/>
              <a:t> of Information: </a:t>
            </a:r>
            <a:r>
              <a:rPr lang="da-DK" sz="2400" i="1" dirty="0" err="1"/>
              <a:t>Interdisciplinary</a:t>
            </a:r>
            <a:r>
              <a:rPr lang="da-DK" sz="2400" i="1" dirty="0"/>
              <a:t> Messages</a:t>
            </a:r>
            <a:r>
              <a:rPr lang="da-DK" sz="2400" dirty="0"/>
              <a:t>, </a:t>
            </a:r>
            <a:r>
              <a:rPr lang="da-DK" sz="2400" dirty="0" err="1"/>
              <a:t>edited</a:t>
            </a:r>
            <a:r>
              <a:rPr lang="da-DK" sz="2400" dirty="0"/>
              <a:t> by Fritz </a:t>
            </a:r>
            <a:r>
              <a:rPr lang="da-DK" sz="2400" dirty="0" err="1"/>
              <a:t>Machlup</a:t>
            </a:r>
            <a:r>
              <a:rPr lang="da-DK" sz="2400" dirty="0"/>
              <a:t> and Una </a:t>
            </a:r>
            <a:r>
              <a:rPr lang="da-DK" sz="2400" dirty="0" err="1"/>
              <a:t>Mansfield</a:t>
            </a:r>
            <a:r>
              <a:rPr lang="da-DK" sz="2400" dirty="0"/>
              <a:t>. New York: </a:t>
            </a:r>
            <a:r>
              <a:rPr lang="da-DK" sz="2400" dirty="0" err="1"/>
              <a:t>Wiley</a:t>
            </a:r>
            <a:r>
              <a:rPr lang="da-DK" sz="2400" dirty="0"/>
              <a:t>, 641–71. </a:t>
            </a:r>
          </a:p>
          <a:p>
            <a:r>
              <a:rPr lang="en-US" sz="2400" dirty="0" err="1"/>
              <a:t>Maniez</a:t>
            </a:r>
            <a:r>
              <a:rPr lang="en-US" sz="2400" dirty="0"/>
              <a:t>, Jacques. 1997. “Database Merging and the Compatibility of Indexing Languages”. </a:t>
            </a:r>
            <a:r>
              <a:rPr lang="en-US" sz="2400" i="1" dirty="0"/>
              <a:t>Knowledge Organization</a:t>
            </a:r>
            <a:r>
              <a:rPr lang="en-US" sz="2400" dirty="0"/>
              <a:t> 24, no. 4: 213-24.</a:t>
            </a:r>
            <a:endParaRPr lang="da-DK" sz="2400" dirty="0"/>
          </a:p>
          <a:p>
            <a:endParaRPr lang="da-DK" dirty="0"/>
          </a:p>
        </p:txBody>
      </p:sp>
      <p:sp>
        <p:nvSpPr>
          <p:cNvPr id="4" name="Pladsholder til sidefod 3">
            <a:extLst>
              <a:ext uri="{FF2B5EF4-FFF2-40B4-BE49-F238E27FC236}">
                <a16:creationId xmlns="" xmlns:a16="http://schemas.microsoft.com/office/drawing/2014/main" id="{B92B4415-BD57-4642-BBD3-5A0B95C0DA45}"/>
              </a:ext>
            </a:extLst>
          </p:cNvPr>
          <p:cNvSpPr>
            <a:spLocks noGrp="1"/>
          </p:cNvSpPr>
          <p:nvPr>
            <p:ph type="ftr" sz="quarter" idx="11"/>
          </p:nvPr>
        </p:nvSpPr>
        <p:spPr/>
        <p:txBody>
          <a:bodyPr/>
          <a:lstStyle/>
          <a:p>
            <a:endParaRPr lang="en-GB" dirty="0"/>
          </a:p>
        </p:txBody>
      </p:sp>
      <p:sp>
        <p:nvSpPr>
          <p:cNvPr id="5" name="Pladsholder til slidenummer 4">
            <a:extLst>
              <a:ext uri="{FF2B5EF4-FFF2-40B4-BE49-F238E27FC236}">
                <a16:creationId xmlns="" xmlns:a16="http://schemas.microsoft.com/office/drawing/2014/main" id="{5499689B-632B-4E57-8E69-B093A6CAB7F7}"/>
              </a:ext>
            </a:extLst>
          </p:cNvPr>
          <p:cNvSpPr>
            <a:spLocks noGrp="1"/>
          </p:cNvSpPr>
          <p:nvPr>
            <p:ph type="sldNum" sz="quarter" idx="12"/>
          </p:nvPr>
        </p:nvSpPr>
        <p:spPr/>
        <p:txBody>
          <a:bodyPr/>
          <a:lstStyle/>
          <a:p>
            <a:fld id="{69E57DC2-970A-4B3E-BB1C-7A09969E49DF}" type="slidenum">
              <a:rPr lang="en-GB" smtClean="0"/>
              <a:t>52</a:t>
            </a:fld>
            <a:endParaRPr lang="en-GB" dirty="0"/>
          </a:p>
        </p:txBody>
      </p:sp>
    </p:spTree>
    <p:extLst>
      <p:ext uri="{BB962C8B-B14F-4D97-AF65-F5344CB8AC3E}">
        <p14:creationId xmlns:p14="http://schemas.microsoft.com/office/powerpoint/2010/main" val="411661516"/>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 xmlns:a16="http://schemas.microsoft.com/office/drawing/2014/main" id="{02C26ECA-343B-455E-AD11-79535A16FBFB}"/>
              </a:ext>
            </a:extLst>
          </p:cNvPr>
          <p:cNvSpPr>
            <a:spLocks noGrp="1"/>
          </p:cNvSpPr>
          <p:nvPr>
            <p:ph type="title"/>
          </p:nvPr>
        </p:nvSpPr>
        <p:spPr>
          <a:xfrm>
            <a:off x="1160585" y="457201"/>
            <a:ext cx="9908443" cy="533400"/>
          </a:xfrm>
        </p:spPr>
        <p:txBody>
          <a:bodyPr>
            <a:normAutofit fontScale="90000"/>
          </a:bodyPr>
          <a:lstStyle/>
          <a:p>
            <a:r>
              <a:rPr lang="da-DK" sz="3600" dirty="0"/>
              <a:t>References</a:t>
            </a:r>
          </a:p>
        </p:txBody>
      </p:sp>
      <p:sp>
        <p:nvSpPr>
          <p:cNvPr id="3" name="Pladsholder til indhold 2">
            <a:extLst>
              <a:ext uri="{FF2B5EF4-FFF2-40B4-BE49-F238E27FC236}">
                <a16:creationId xmlns="" xmlns:a16="http://schemas.microsoft.com/office/drawing/2014/main" id="{D3835104-D977-42D8-B4D0-DB01AB45FFD1}"/>
              </a:ext>
            </a:extLst>
          </p:cNvPr>
          <p:cNvSpPr>
            <a:spLocks noGrp="1"/>
          </p:cNvSpPr>
          <p:nvPr>
            <p:ph idx="1"/>
          </p:nvPr>
        </p:nvSpPr>
        <p:spPr>
          <a:xfrm>
            <a:off x="1160585" y="1143000"/>
            <a:ext cx="10726615" cy="5310386"/>
          </a:xfrm>
        </p:spPr>
        <p:txBody>
          <a:bodyPr>
            <a:normAutofit lnSpcReduction="10000"/>
          </a:bodyPr>
          <a:lstStyle/>
          <a:p>
            <a:r>
              <a:rPr lang="da-DK" sz="2400" dirty="0"/>
              <a:t>Marx, Vivien. 2013. “</a:t>
            </a:r>
            <a:r>
              <a:rPr lang="da-DK" sz="2400" dirty="0" err="1"/>
              <a:t>Biology</a:t>
            </a:r>
            <a:r>
              <a:rPr lang="da-DK" sz="2400" dirty="0"/>
              <a:t>: The Big Challenges of Big Data”. </a:t>
            </a:r>
            <a:r>
              <a:rPr lang="da-DK" sz="2400" i="1" dirty="0"/>
              <a:t>Nature </a:t>
            </a:r>
            <a:r>
              <a:rPr lang="da-DK" sz="2400" dirty="0"/>
              <a:t>498: 255–60. </a:t>
            </a:r>
            <a:r>
              <a:rPr lang="da-DK" sz="2400" dirty="0" err="1"/>
              <a:t>Retrieved</a:t>
            </a:r>
            <a:r>
              <a:rPr lang="da-DK" sz="2400" dirty="0"/>
              <a:t> from: </a:t>
            </a:r>
            <a:r>
              <a:rPr lang="da-DK" sz="2400" u="sng" dirty="0">
                <a:hlinkClick r:id="rId2"/>
              </a:rPr>
              <a:t>http://www.nature.com/articles/498255a.pdf</a:t>
            </a:r>
            <a:r>
              <a:rPr lang="da-DK" sz="2400" dirty="0"/>
              <a:t> </a:t>
            </a:r>
          </a:p>
          <a:p>
            <a:r>
              <a:rPr lang="da-DK" sz="2400" dirty="0"/>
              <a:t>Millerand, Florence and Geoffrey C. </a:t>
            </a:r>
            <a:r>
              <a:rPr lang="da-DK" sz="2400" dirty="0" err="1"/>
              <a:t>Bowker</a:t>
            </a:r>
            <a:r>
              <a:rPr lang="da-DK" sz="2400" dirty="0"/>
              <a:t>. 2009. "Metadata Standards: </a:t>
            </a:r>
            <a:r>
              <a:rPr lang="da-DK" sz="2400" dirty="0" err="1"/>
              <a:t>Trajectories</a:t>
            </a:r>
            <a:r>
              <a:rPr lang="da-DK" sz="2400" dirty="0"/>
              <a:t> and </a:t>
            </a:r>
            <a:r>
              <a:rPr lang="da-DK" sz="2400" dirty="0" err="1"/>
              <a:t>Enactment</a:t>
            </a:r>
            <a:r>
              <a:rPr lang="da-DK" sz="2400" dirty="0"/>
              <a:t> in the Life of an </a:t>
            </a:r>
            <a:r>
              <a:rPr lang="da-DK" sz="2400" dirty="0" err="1"/>
              <a:t>Ontology</a:t>
            </a:r>
            <a:r>
              <a:rPr lang="da-DK" sz="2400" dirty="0"/>
              <a:t>". In </a:t>
            </a:r>
            <a:r>
              <a:rPr lang="da-DK" sz="2400" i="1" dirty="0"/>
              <a:t>Standards and </a:t>
            </a:r>
            <a:r>
              <a:rPr lang="da-DK" sz="2400" i="1" dirty="0" err="1"/>
              <a:t>Their</a:t>
            </a:r>
            <a:r>
              <a:rPr lang="da-DK" sz="2400" i="1" dirty="0"/>
              <a:t> </a:t>
            </a:r>
            <a:r>
              <a:rPr lang="da-DK" sz="2400" i="1" dirty="0" err="1"/>
              <a:t>Stories</a:t>
            </a:r>
            <a:r>
              <a:rPr lang="da-DK" sz="2400" i="1" dirty="0"/>
              <a:t>. How </a:t>
            </a:r>
            <a:r>
              <a:rPr lang="da-DK" sz="2400" i="1" dirty="0" err="1"/>
              <a:t>Quantifying</a:t>
            </a:r>
            <a:r>
              <a:rPr lang="da-DK" sz="2400" i="1" dirty="0"/>
              <a:t>, </a:t>
            </a:r>
            <a:r>
              <a:rPr lang="da-DK" sz="2400" i="1" dirty="0" err="1"/>
              <a:t>Classifying</a:t>
            </a:r>
            <a:r>
              <a:rPr lang="da-DK" sz="2400" i="1" dirty="0"/>
              <a:t>, and </a:t>
            </a:r>
            <a:r>
              <a:rPr lang="da-DK" sz="2400" i="1" dirty="0" err="1"/>
              <a:t>Formalizing</a:t>
            </a:r>
            <a:r>
              <a:rPr lang="da-DK" sz="2400" i="1" dirty="0"/>
              <a:t> Practices </a:t>
            </a:r>
            <a:r>
              <a:rPr lang="da-DK" sz="2400" i="1" dirty="0" err="1"/>
              <a:t>Shape</a:t>
            </a:r>
            <a:r>
              <a:rPr lang="da-DK" sz="2400" i="1" dirty="0"/>
              <a:t> </a:t>
            </a:r>
            <a:r>
              <a:rPr lang="da-DK" sz="2400" i="1" dirty="0" err="1"/>
              <a:t>Everyday</a:t>
            </a:r>
            <a:r>
              <a:rPr lang="da-DK" sz="2400" i="1" dirty="0"/>
              <a:t> Life</a:t>
            </a:r>
            <a:r>
              <a:rPr lang="da-DK" sz="2400" dirty="0"/>
              <a:t>, </a:t>
            </a:r>
            <a:r>
              <a:rPr lang="da-DK" sz="2400" dirty="0" err="1"/>
              <a:t>edited</a:t>
            </a:r>
            <a:r>
              <a:rPr lang="da-DK" sz="2400" dirty="0"/>
              <a:t> by Martha </a:t>
            </a:r>
            <a:r>
              <a:rPr lang="da-DK" sz="2400" dirty="0" err="1"/>
              <a:t>Lampland</a:t>
            </a:r>
            <a:r>
              <a:rPr lang="da-DK" sz="2400" dirty="0"/>
              <a:t> and Susan Leigh Star. </a:t>
            </a:r>
            <a:r>
              <a:rPr lang="da-DK" sz="2400" dirty="0" err="1"/>
              <a:t>Ithaca</a:t>
            </a:r>
            <a:r>
              <a:rPr lang="da-DK" sz="2400" dirty="0"/>
              <a:t>, NY: Cornell University Press, 149–165.</a:t>
            </a:r>
          </a:p>
          <a:p>
            <a:r>
              <a:rPr lang="da-DK" sz="2400" dirty="0"/>
              <a:t>Murray, Steve. 2017. ”The LSST and Big Data Science: A New Kind of </a:t>
            </a:r>
            <a:r>
              <a:rPr lang="da-DK" sz="2400" dirty="0" err="1"/>
              <a:t>Telescope</a:t>
            </a:r>
            <a:r>
              <a:rPr lang="da-DK" sz="2400" dirty="0"/>
              <a:t> Will </a:t>
            </a:r>
            <a:r>
              <a:rPr lang="da-DK" sz="2400" dirty="0" err="1"/>
              <a:t>Need</a:t>
            </a:r>
            <a:r>
              <a:rPr lang="da-DK" sz="2400" dirty="0"/>
              <a:t> a New Kind of Astronomer”. </a:t>
            </a:r>
            <a:r>
              <a:rPr lang="da-DK" sz="2400" i="1" dirty="0" err="1"/>
              <a:t>Astronomy</a:t>
            </a:r>
            <a:r>
              <a:rPr lang="da-DK" sz="2400" dirty="0"/>
              <a:t> [Magazine], December 15, 2017.  </a:t>
            </a:r>
            <a:r>
              <a:rPr lang="da-DK" sz="2400" dirty="0" err="1"/>
              <a:t>Retrieved</a:t>
            </a:r>
            <a:r>
              <a:rPr lang="da-DK" sz="2400" dirty="0"/>
              <a:t> 2018-06-08 from: </a:t>
            </a:r>
            <a:r>
              <a:rPr lang="da-DK" sz="2400" u="sng" dirty="0">
                <a:hlinkClick r:id="rId3"/>
              </a:rPr>
              <a:t>http://www.astronomy.com/news/2017/12/the-lsst-and-big-data-science</a:t>
            </a:r>
            <a:r>
              <a:rPr lang="da-DK" sz="2400" dirty="0"/>
              <a:t> </a:t>
            </a:r>
          </a:p>
          <a:p>
            <a:r>
              <a:rPr lang="da-DK" sz="2400" dirty="0"/>
              <a:t>Nielsen, Hans Jørn and Birger Hjørland. </a:t>
            </a:r>
            <a:r>
              <a:rPr lang="en-US" sz="2400" dirty="0"/>
              <a:t>2014. ”Curating Research Data: The Potential Roles of Libraries and Information Professionals”. </a:t>
            </a:r>
            <a:r>
              <a:rPr lang="en-US" sz="2400" i="1" dirty="0"/>
              <a:t>Journal of Documentation</a:t>
            </a:r>
            <a:r>
              <a:rPr lang="en-US" sz="2400" dirty="0"/>
              <a:t> 70, no. 2: 221-40.</a:t>
            </a:r>
            <a:endParaRPr lang="da-DK" sz="2400" dirty="0"/>
          </a:p>
          <a:p>
            <a:endParaRPr lang="da-DK" dirty="0"/>
          </a:p>
        </p:txBody>
      </p:sp>
      <p:sp>
        <p:nvSpPr>
          <p:cNvPr id="4" name="Pladsholder til sidefod 3">
            <a:extLst>
              <a:ext uri="{FF2B5EF4-FFF2-40B4-BE49-F238E27FC236}">
                <a16:creationId xmlns="" xmlns:a16="http://schemas.microsoft.com/office/drawing/2014/main" id="{B92B4415-BD57-4642-BBD3-5A0B95C0DA45}"/>
              </a:ext>
            </a:extLst>
          </p:cNvPr>
          <p:cNvSpPr>
            <a:spLocks noGrp="1"/>
          </p:cNvSpPr>
          <p:nvPr>
            <p:ph type="ftr" sz="quarter" idx="11"/>
          </p:nvPr>
        </p:nvSpPr>
        <p:spPr/>
        <p:txBody>
          <a:bodyPr/>
          <a:lstStyle/>
          <a:p>
            <a:endParaRPr lang="en-GB" dirty="0"/>
          </a:p>
        </p:txBody>
      </p:sp>
      <p:sp>
        <p:nvSpPr>
          <p:cNvPr id="5" name="Pladsholder til slidenummer 4">
            <a:extLst>
              <a:ext uri="{FF2B5EF4-FFF2-40B4-BE49-F238E27FC236}">
                <a16:creationId xmlns="" xmlns:a16="http://schemas.microsoft.com/office/drawing/2014/main" id="{5499689B-632B-4E57-8E69-B093A6CAB7F7}"/>
              </a:ext>
            </a:extLst>
          </p:cNvPr>
          <p:cNvSpPr>
            <a:spLocks noGrp="1"/>
          </p:cNvSpPr>
          <p:nvPr>
            <p:ph type="sldNum" sz="quarter" idx="12"/>
          </p:nvPr>
        </p:nvSpPr>
        <p:spPr/>
        <p:txBody>
          <a:bodyPr/>
          <a:lstStyle/>
          <a:p>
            <a:fld id="{69E57DC2-970A-4B3E-BB1C-7A09969E49DF}" type="slidenum">
              <a:rPr lang="en-GB" smtClean="0"/>
              <a:t>53</a:t>
            </a:fld>
            <a:endParaRPr lang="en-GB" dirty="0"/>
          </a:p>
        </p:txBody>
      </p:sp>
    </p:spTree>
    <p:extLst>
      <p:ext uri="{BB962C8B-B14F-4D97-AF65-F5344CB8AC3E}">
        <p14:creationId xmlns:p14="http://schemas.microsoft.com/office/powerpoint/2010/main" val="2064342455"/>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 xmlns:a16="http://schemas.microsoft.com/office/drawing/2014/main" id="{02C26ECA-343B-455E-AD11-79535A16FBFB}"/>
              </a:ext>
            </a:extLst>
          </p:cNvPr>
          <p:cNvSpPr>
            <a:spLocks noGrp="1"/>
          </p:cNvSpPr>
          <p:nvPr>
            <p:ph type="title"/>
          </p:nvPr>
        </p:nvSpPr>
        <p:spPr>
          <a:xfrm>
            <a:off x="1160585" y="457201"/>
            <a:ext cx="9908443" cy="533400"/>
          </a:xfrm>
        </p:spPr>
        <p:txBody>
          <a:bodyPr>
            <a:normAutofit fontScale="90000"/>
          </a:bodyPr>
          <a:lstStyle/>
          <a:p>
            <a:r>
              <a:rPr lang="da-DK" sz="3600" dirty="0"/>
              <a:t>References</a:t>
            </a:r>
          </a:p>
        </p:txBody>
      </p:sp>
      <p:sp>
        <p:nvSpPr>
          <p:cNvPr id="3" name="Pladsholder til indhold 2">
            <a:extLst>
              <a:ext uri="{FF2B5EF4-FFF2-40B4-BE49-F238E27FC236}">
                <a16:creationId xmlns="" xmlns:a16="http://schemas.microsoft.com/office/drawing/2014/main" id="{D3835104-D977-42D8-B4D0-DB01AB45FFD1}"/>
              </a:ext>
            </a:extLst>
          </p:cNvPr>
          <p:cNvSpPr>
            <a:spLocks noGrp="1"/>
          </p:cNvSpPr>
          <p:nvPr>
            <p:ph idx="1"/>
          </p:nvPr>
        </p:nvSpPr>
        <p:spPr>
          <a:xfrm>
            <a:off x="1160585" y="1143000"/>
            <a:ext cx="10726615" cy="5310386"/>
          </a:xfrm>
        </p:spPr>
        <p:txBody>
          <a:bodyPr>
            <a:normAutofit/>
          </a:bodyPr>
          <a:lstStyle/>
          <a:p>
            <a:r>
              <a:rPr lang="en-US" sz="2400" dirty="0"/>
              <a:t>Rafferty, Pauline M. 2017. “Tagging”. In Press </a:t>
            </a:r>
            <a:r>
              <a:rPr lang="en-US" sz="2400" i="1" dirty="0"/>
              <a:t>Knowledge Organization</a:t>
            </a:r>
            <a:r>
              <a:rPr lang="en-US" sz="2400" dirty="0"/>
              <a:t>. Published </a:t>
            </a:r>
            <a:r>
              <a:rPr lang="en-US" sz="2400" i="1" dirty="0"/>
              <a:t>in ISKO Encyclopedia of Knowledge Organization</a:t>
            </a:r>
            <a:r>
              <a:rPr lang="en-US" sz="2400" dirty="0"/>
              <a:t>, edited by Birger Hjørland at: </a:t>
            </a:r>
            <a:r>
              <a:rPr lang="en-US" sz="2400" u="sng" dirty="0">
                <a:hlinkClick r:id="rId2"/>
              </a:rPr>
              <a:t>http://www.isko.org/cyclo/tagging</a:t>
            </a:r>
            <a:r>
              <a:rPr lang="en-US" sz="2400" dirty="0"/>
              <a:t> </a:t>
            </a:r>
            <a:endParaRPr lang="da-DK" sz="2400" dirty="0"/>
          </a:p>
          <a:p>
            <a:r>
              <a:rPr lang="en-US" sz="2400" dirty="0"/>
              <a:t>Shera, Jesse H. 1951. “Classification as the basis of bibliographic organization”. In </a:t>
            </a:r>
            <a:r>
              <a:rPr lang="en-US" sz="2400" i="1" dirty="0"/>
              <a:t>Bibliographic Organization: Papers presented before the Fifteenth Annual Conference of the Graduate Library School July 24-29, 1950</a:t>
            </a:r>
            <a:r>
              <a:rPr lang="en-US" sz="2400" dirty="0"/>
              <a:t>, edited by Jesse H. Shera and Margaret E. Egan. Chicago: University of Chicago Press, 72-93.</a:t>
            </a:r>
            <a:endParaRPr lang="da-DK" sz="2400" dirty="0"/>
          </a:p>
          <a:p>
            <a:r>
              <a:rPr lang="en-US" sz="2400" dirty="0" err="1"/>
              <a:t>Sheth</a:t>
            </a:r>
            <a:r>
              <a:rPr lang="en-US" sz="2400" dirty="0"/>
              <a:t>, Amit. 1997. “Data Semantics: What, Where and How? In: </a:t>
            </a:r>
            <a:r>
              <a:rPr lang="en-US" sz="2400" i="1" dirty="0"/>
              <a:t>Database Applications Semantics, Proceedings of the Sixth IFIP TC-2 Working Conference on Data Semantics (DS-6)</a:t>
            </a:r>
            <a:r>
              <a:rPr lang="en-US" sz="2400" dirty="0"/>
              <a:t> </a:t>
            </a:r>
            <a:r>
              <a:rPr lang="en-US" sz="2400" i="1" dirty="0"/>
              <a:t>Stone Mountain, Atlanta, Georgia U.S.A., May 30–June 2, 1995</a:t>
            </a:r>
            <a:r>
              <a:rPr lang="en-US" sz="2400" dirty="0"/>
              <a:t>, edited by Robert </a:t>
            </a:r>
            <a:r>
              <a:rPr lang="en-US" sz="2400" dirty="0" err="1"/>
              <a:t>Meersman</a:t>
            </a:r>
            <a:r>
              <a:rPr lang="en-US" sz="2400" dirty="0"/>
              <a:t> and Leo Mark. Cham: Springer. DOI: 10.1007/978-0-387-34913-8</a:t>
            </a:r>
            <a:endParaRPr lang="da-DK" sz="2400" dirty="0"/>
          </a:p>
          <a:p>
            <a:pPr marL="0" indent="0">
              <a:buNone/>
            </a:pPr>
            <a:endParaRPr lang="da-DK" dirty="0"/>
          </a:p>
        </p:txBody>
      </p:sp>
      <p:sp>
        <p:nvSpPr>
          <p:cNvPr id="4" name="Pladsholder til sidefod 3">
            <a:extLst>
              <a:ext uri="{FF2B5EF4-FFF2-40B4-BE49-F238E27FC236}">
                <a16:creationId xmlns="" xmlns:a16="http://schemas.microsoft.com/office/drawing/2014/main" id="{B92B4415-BD57-4642-BBD3-5A0B95C0DA45}"/>
              </a:ext>
            </a:extLst>
          </p:cNvPr>
          <p:cNvSpPr>
            <a:spLocks noGrp="1"/>
          </p:cNvSpPr>
          <p:nvPr>
            <p:ph type="ftr" sz="quarter" idx="11"/>
          </p:nvPr>
        </p:nvSpPr>
        <p:spPr/>
        <p:txBody>
          <a:bodyPr/>
          <a:lstStyle/>
          <a:p>
            <a:endParaRPr lang="en-GB" dirty="0"/>
          </a:p>
        </p:txBody>
      </p:sp>
      <p:sp>
        <p:nvSpPr>
          <p:cNvPr id="5" name="Pladsholder til slidenummer 4">
            <a:extLst>
              <a:ext uri="{FF2B5EF4-FFF2-40B4-BE49-F238E27FC236}">
                <a16:creationId xmlns="" xmlns:a16="http://schemas.microsoft.com/office/drawing/2014/main" id="{5499689B-632B-4E57-8E69-B093A6CAB7F7}"/>
              </a:ext>
            </a:extLst>
          </p:cNvPr>
          <p:cNvSpPr>
            <a:spLocks noGrp="1"/>
          </p:cNvSpPr>
          <p:nvPr>
            <p:ph type="sldNum" sz="quarter" idx="12"/>
          </p:nvPr>
        </p:nvSpPr>
        <p:spPr/>
        <p:txBody>
          <a:bodyPr/>
          <a:lstStyle/>
          <a:p>
            <a:fld id="{69E57DC2-970A-4B3E-BB1C-7A09969E49DF}" type="slidenum">
              <a:rPr lang="en-GB" smtClean="0"/>
              <a:t>54</a:t>
            </a:fld>
            <a:endParaRPr lang="en-GB" dirty="0"/>
          </a:p>
        </p:txBody>
      </p:sp>
    </p:spTree>
    <p:extLst>
      <p:ext uri="{BB962C8B-B14F-4D97-AF65-F5344CB8AC3E}">
        <p14:creationId xmlns:p14="http://schemas.microsoft.com/office/powerpoint/2010/main" val="3278907967"/>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 xmlns:a16="http://schemas.microsoft.com/office/drawing/2014/main" id="{02C26ECA-343B-455E-AD11-79535A16FBFB}"/>
              </a:ext>
            </a:extLst>
          </p:cNvPr>
          <p:cNvSpPr>
            <a:spLocks noGrp="1"/>
          </p:cNvSpPr>
          <p:nvPr>
            <p:ph type="title"/>
          </p:nvPr>
        </p:nvSpPr>
        <p:spPr>
          <a:xfrm>
            <a:off x="1160585" y="457201"/>
            <a:ext cx="9908443" cy="533400"/>
          </a:xfrm>
        </p:spPr>
        <p:txBody>
          <a:bodyPr>
            <a:normAutofit fontScale="90000"/>
          </a:bodyPr>
          <a:lstStyle/>
          <a:p>
            <a:r>
              <a:rPr lang="da-DK" sz="3600" dirty="0"/>
              <a:t>References</a:t>
            </a:r>
          </a:p>
        </p:txBody>
      </p:sp>
      <p:sp>
        <p:nvSpPr>
          <p:cNvPr id="3" name="Pladsholder til indhold 2">
            <a:extLst>
              <a:ext uri="{FF2B5EF4-FFF2-40B4-BE49-F238E27FC236}">
                <a16:creationId xmlns="" xmlns:a16="http://schemas.microsoft.com/office/drawing/2014/main" id="{D3835104-D977-42D8-B4D0-DB01AB45FFD1}"/>
              </a:ext>
            </a:extLst>
          </p:cNvPr>
          <p:cNvSpPr>
            <a:spLocks noGrp="1"/>
          </p:cNvSpPr>
          <p:nvPr>
            <p:ph idx="1"/>
          </p:nvPr>
        </p:nvSpPr>
        <p:spPr>
          <a:xfrm>
            <a:off x="1160585" y="1143000"/>
            <a:ext cx="10726615" cy="5310386"/>
          </a:xfrm>
        </p:spPr>
        <p:txBody>
          <a:bodyPr/>
          <a:lstStyle/>
          <a:p>
            <a:r>
              <a:rPr lang="en-US" sz="2400" dirty="0"/>
              <a:t>Spang-Hanssen, Henning. 2001. “How to teach about information as related to documentation”. Human IT. (1), 125-143. </a:t>
            </a:r>
            <a:r>
              <a:rPr lang="en-US" sz="2400" u="sng" dirty="0">
                <a:hlinkClick r:id="rId2"/>
              </a:rPr>
              <a:t>http://www.hb.se/bhs/ith/1-01/hsh.htm</a:t>
            </a:r>
            <a:endParaRPr lang="da-DK" sz="2400" dirty="0"/>
          </a:p>
          <a:p>
            <a:r>
              <a:rPr lang="en-US" sz="2400" dirty="0" err="1"/>
              <a:t>Stuckenschmidt</a:t>
            </a:r>
            <a:r>
              <a:rPr lang="en-US" sz="2400" dirty="0"/>
              <a:t>, Heiner. 2012. “Data Semantics on the Web”. </a:t>
            </a:r>
            <a:r>
              <a:rPr lang="en-US" sz="2400" i="1" dirty="0"/>
              <a:t>Journal of Data Semantics</a:t>
            </a:r>
            <a:r>
              <a:rPr lang="en-US" sz="2400" dirty="0"/>
              <a:t> 1, no. 1: 1–9. </a:t>
            </a:r>
            <a:endParaRPr lang="da-DK" sz="2400" dirty="0"/>
          </a:p>
          <a:p>
            <a:r>
              <a:rPr lang="en-US" sz="2400" dirty="0"/>
              <a:t>DOI 10.1007/s13740-012-0003-z</a:t>
            </a:r>
            <a:endParaRPr lang="da-DK" sz="2400" dirty="0"/>
          </a:p>
          <a:p>
            <a:r>
              <a:rPr lang="en-US" sz="2400" dirty="0"/>
              <a:t>Swanson, Don R. 1986a. “Fish Oil, </a:t>
            </a:r>
            <a:r>
              <a:rPr lang="en-US" sz="2400" dirty="0" err="1"/>
              <a:t>Raynauds</a:t>
            </a:r>
            <a:r>
              <a:rPr lang="en-US" sz="2400" dirty="0"/>
              <a:t> Syndrome, and Undiscovered Public Knowledge”. </a:t>
            </a:r>
            <a:r>
              <a:rPr lang="en-US" sz="2400" i="1" dirty="0"/>
              <a:t>Perspectives in Biology and Medicine</a:t>
            </a:r>
            <a:r>
              <a:rPr lang="en-US" sz="2400" dirty="0"/>
              <a:t> 30, no. 1: 7-18.</a:t>
            </a:r>
            <a:endParaRPr lang="da-DK" sz="2400" dirty="0"/>
          </a:p>
          <a:p>
            <a:r>
              <a:rPr lang="en-US" sz="2400" dirty="0"/>
              <a:t>Swanson, Don R. 1986b. “Undiscovered Public Knowledge”. The Library Quarterly 56, no. 2: 103-18.</a:t>
            </a:r>
            <a:endParaRPr lang="da-DK" sz="2400" dirty="0"/>
          </a:p>
          <a:p>
            <a:endParaRPr lang="da-DK" dirty="0"/>
          </a:p>
        </p:txBody>
      </p:sp>
      <p:sp>
        <p:nvSpPr>
          <p:cNvPr id="4" name="Pladsholder til sidefod 3">
            <a:extLst>
              <a:ext uri="{FF2B5EF4-FFF2-40B4-BE49-F238E27FC236}">
                <a16:creationId xmlns="" xmlns:a16="http://schemas.microsoft.com/office/drawing/2014/main" id="{B92B4415-BD57-4642-BBD3-5A0B95C0DA45}"/>
              </a:ext>
            </a:extLst>
          </p:cNvPr>
          <p:cNvSpPr>
            <a:spLocks noGrp="1"/>
          </p:cNvSpPr>
          <p:nvPr>
            <p:ph type="ftr" sz="quarter" idx="11"/>
          </p:nvPr>
        </p:nvSpPr>
        <p:spPr/>
        <p:txBody>
          <a:bodyPr/>
          <a:lstStyle/>
          <a:p>
            <a:endParaRPr lang="en-GB" dirty="0"/>
          </a:p>
        </p:txBody>
      </p:sp>
      <p:sp>
        <p:nvSpPr>
          <p:cNvPr id="5" name="Pladsholder til slidenummer 4">
            <a:extLst>
              <a:ext uri="{FF2B5EF4-FFF2-40B4-BE49-F238E27FC236}">
                <a16:creationId xmlns="" xmlns:a16="http://schemas.microsoft.com/office/drawing/2014/main" id="{5499689B-632B-4E57-8E69-B093A6CAB7F7}"/>
              </a:ext>
            </a:extLst>
          </p:cNvPr>
          <p:cNvSpPr>
            <a:spLocks noGrp="1"/>
          </p:cNvSpPr>
          <p:nvPr>
            <p:ph type="sldNum" sz="quarter" idx="12"/>
          </p:nvPr>
        </p:nvSpPr>
        <p:spPr/>
        <p:txBody>
          <a:bodyPr/>
          <a:lstStyle/>
          <a:p>
            <a:fld id="{69E57DC2-970A-4B3E-BB1C-7A09969E49DF}" type="slidenum">
              <a:rPr lang="en-GB" smtClean="0"/>
              <a:t>55</a:t>
            </a:fld>
            <a:endParaRPr lang="en-GB" dirty="0"/>
          </a:p>
        </p:txBody>
      </p:sp>
    </p:spTree>
    <p:extLst>
      <p:ext uri="{BB962C8B-B14F-4D97-AF65-F5344CB8AC3E}">
        <p14:creationId xmlns:p14="http://schemas.microsoft.com/office/powerpoint/2010/main" val="219957008"/>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 xmlns:a16="http://schemas.microsoft.com/office/drawing/2014/main" id="{02C26ECA-343B-455E-AD11-79535A16FBFB}"/>
              </a:ext>
            </a:extLst>
          </p:cNvPr>
          <p:cNvSpPr>
            <a:spLocks noGrp="1"/>
          </p:cNvSpPr>
          <p:nvPr>
            <p:ph type="title"/>
          </p:nvPr>
        </p:nvSpPr>
        <p:spPr>
          <a:xfrm>
            <a:off x="1160585" y="457201"/>
            <a:ext cx="9908443" cy="533400"/>
          </a:xfrm>
        </p:spPr>
        <p:txBody>
          <a:bodyPr>
            <a:normAutofit fontScale="90000"/>
          </a:bodyPr>
          <a:lstStyle/>
          <a:p>
            <a:r>
              <a:rPr lang="da-DK" sz="3600" dirty="0"/>
              <a:t>References</a:t>
            </a:r>
          </a:p>
        </p:txBody>
      </p:sp>
      <p:sp>
        <p:nvSpPr>
          <p:cNvPr id="3" name="Pladsholder til indhold 2">
            <a:extLst>
              <a:ext uri="{FF2B5EF4-FFF2-40B4-BE49-F238E27FC236}">
                <a16:creationId xmlns="" xmlns:a16="http://schemas.microsoft.com/office/drawing/2014/main" id="{D3835104-D977-42D8-B4D0-DB01AB45FFD1}"/>
              </a:ext>
            </a:extLst>
          </p:cNvPr>
          <p:cNvSpPr>
            <a:spLocks noGrp="1"/>
          </p:cNvSpPr>
          <p:nvPr>
            <p:ph idx="1"/>
          </p:nvPr>
        </p:nvSpPr>
        <p:spPr>
          <a:xfrm>
            <a:off x="1160585" y="1143000"/>
            <a:ext cx="10726615" cy="5310386"/>
          </a:xfrm>
        </p:spPr>
        <p:txBody>
          <a:bodyPr/>
          <a:lstStyle/>
          <a:p>
            <a:r>
              <a:rPr lang="en-US" sz="2400" dirty="0"/>
              <a:t>WordNet 3.1 (2012). Retrieved 2006-09-09 from </a:t>
            </a:r>
            <a:r>
              <a:rPr lang="en-US" sz="2400" u="sng" dirty="0">
                <a:hlinkClick r:id="rId2"/>
              </a:rPr>
              <a:t>http://wordnetweb.princeton.edu/perl/webwn?s=data&amp;sub</a:t>
            </a:r>
            <a:r>
              <a:rPr lang="en-US" sz="2400" dirty="0"/>
              <a:t>= </a:t>
            </a:r>
            <a:endParaRPr lang="da-DK" sz="2400" dirty="0"/>
          </a:p>
          <a:p>
            <a:r>
              <a:rPr lang="en-US" sz="2400" dirty="0" err="1"/>
              <a:t>Zikopoulos</a:t>
            </a:r>
            <a:r>
              <a:rPr lang="en-US" sz="2400" dirty="0"/>
              <a:t>, Paul, Chris Eaton, Dirk </a:t>
            </a:r>
            <a:r>
              <a:rPr lang="en-US" sz="2400" dirty="0" err="1"/>
              <a:t>deRoss</a:t>
            </a:r>
            <a:r>
              <a:rPr lang="en-US" sz="2400" dirty="0"/>
              <a:t>, Tom Deutsch and George Lapis. 2012. </a:t>
            </a:r>
            <a:r>
              <a:rPr lang="en-US" sz="2400" i="1" dirty="0"/>
              <a:t>Understanding Big Data: Analytics for Enterprise Class Hadoop and Streaming Data</a:t>
            </a:r>
            <a:r>
              <a:rPr lang="en-US" sz="2400" dirty="0"/>
              <a:t>. New York: McGraw Hill. </a:t>
            </a:r>
            <a:r>
              <a:rPr lang="en-US" sz="2400" u="sng" dirty="0">
                <a:hlinkClick r:id="rId3"/>
              </a:rPr>
              <a:t>https://www.immagic.com/eLibrary/ARCHIVES/EBOOKS/I111025E.pdf</a:t>
            </a:r>
            <a:r>
              <a:rPr lang="en-US" sz="2400" dirty="0"/>
              <a:t> </a:t>
            </a:r>
            <a:endParaRPr lang="da-DK" sz="2400" dirty="0"/>
          </a:p>
          <a:p>
            <a:r>
              <a:rPr lang="en-US" sz="2400" dirty="0"/>
              <a:t>Zins, Chaim. 2007. “Conceptual Approaches for Defining Data, Information, and Knowledge”. </a:t>
            </a:r>
            <a:r>
              <a:rPr lang="en-US" sz="2400" i="1" dirty="0"/>
              <a:t>Journal of the American Society for Information Science and Technology</a:t>
            </a:r>
            <a:r>
              <a:rPr lang="en-US" sz="2400" dirty="0"/>
              <a:t> 58, no. 4: 479-93.</a:t>
            </a:r>
            <a:endParaRPr lang="da-DK" sz="2400" dirty="0"/>
          </a:p>
        </p:txBody>
      </p:sp>
      <p:sp>
        <p:nvSpPr>
          <p:cNvPr id="4" name="Pladsholder til sidefod 3">
            <a:extLst>
              <a:ext uri="{FF2B5EF4-FFF2-40B4-BE49-F238E27FC236}">
                <a16:creationId xmlns="" xmlns:a16="http://schemas.microsoft.com/office/drawing/2014/main" id="{B92B4415-BD57-4642-BBD3-5A0B95C0DA45}"/>
              </a:ext>
            </a:extLst>
          </p:cNvPr>
          <p:cNvSpPr>
            <a:spLocks noGrp="1"/>
          </p:cNvSpPr>
          <p:nvPr>
            <p:ph type="ftr" sz="quarter" idx="11"/>
          </p:nvPr>
        </p:nvSpPr>
        <p:spPr/>
        <p:txBody>
          <a:bodyPr/>
          <a:lstStyle/>
          <a:p>
            <a:endParaRPr lang="en-GB" dirty="0"/>
          </a:p>
        </p:txBody>
      </p:sp>
      <p:sp>
        <p:nvSpPr>
          <p:cNvPr id="5" name="Pladsholder til slidenummer 4">
            <a:extLst>
              <a:ext uri="{FF2B5EF4-FFF2-40B4-BE49-F238E27FC236}">
                <a16:creationId xmlns="" xmlns:a16="http://schemas.microsoft.com/office/drawing/2014/main" id="{5499689B-632B-4E57-8E69-B093A6CAB7F7}"/>
              </a:ext>
            </a:extLst>
          </p:cNvPr>
          <p:cNvSpPr>
            <a:spLocks noGrp="1"/>
          </p:cNvSpPr>
          <p:nvPr>
            <p:ph type="sldNum" sz="quarter" idx="12"/>
          </p:nvPr>
        </p:nvSpPr>
        <p:spPr/>
        <p:txBody>
          <a:bodyPr/>
          <a:lstStyle/>
          <a:p>
            <a:fld id="{69E57DC2-970A-4B3E-BB1C-7A09969E49DF}" type="slidenum">
              <a:rPr lang="en-GB" smtClean="0"/>
              <a:t>56</a:t>
            </a:fld>
            <a:endParaRPr lang="en-GB" dirty="0"/>
          </a:p>
        </p:txBody>
      </p:sp>
    </p:spTree>
    <p:extLst>
      <p:ext uri="{BB962C8B-B14F-4D97-AF65-F5344CB8AC3E}">
        <p14:creationId xmlns:p14="http://schemas.microsoft.com/office/powerpoint/2010/main" val="192355322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371600" y="685800"/>
            <a:ext cx="9601200" cy="808892"/>
          </a:xfrm>
        </p:spPr>
        <p:txBody>
          <a:bodyPr>
            <a:normAutofit/>
          </a:bodyPr>
          <a:lstStyle/>
          <a:p>
            <a:r>
              <a:rPr lang="en-GB" sz="3600" dirty="0"/>
              <a:t>1. Defining data</a:t>
            </a:r>
          </a:p>
        </p:txBody>
      </p:sp>
      <p:sp>
        <p:nvSpPr>
          <p:cNvPr id="3" name="Pladsholder til indhold 2"/>
          <p:cNvSpPr>
            <a:spLocks noGrp="1"/>
          </p:cNvSpPr>
          <p:nvPr>
            <p:ph idx="1"/>
          </p:nvPr>
        </p:nvSpPr>
        <p:spPr>
          <a:xfrm>
            <a:off x="1219200" y="1371600"/>
            <a:ext cx="10685584" cy="4677508"/>
          </a:xfrm>
        </p:spPr>
        <p:txBody>
          <a:bodyPr>
            <a:noAutofit/>
          </a:bodyPr>
          <a:lstStyle/>
          <a:p>
            <a:pPr marL="0" indent="0">
              <a:buNone/>
            </a:pPr>
            <a:r>
              <a:rPr lang="en-US" sz="2400" dirty="0" err="1"/>
              <a:t>Machlup</a:t>
            </a:r>
            <a:r>
              <a:rPr lang="en-US" sz="2400" dirty="0"/>
              <a:t> thus point out that data are relative to different perspectives (e.g., computer programmers versus computer users) and related to different epistemological perspectives (e.g. empiricism: instrument readings or protocol statements; rationalism: assumptions). Rafael </a:t>
            </a:r>
            <a:r>
              <a:rPr lang="en-US" sz="2400" dirty="0" err="1"/>
              <a:t>Cappuro</a:t>
            </a:r>
            <a:r>
              <a:rPr lang="en-US" sz="2400" dirty="0"/>
              <a:t> further stresses this philosophical perspective: </a:t>
            </a:r>
            <a:endParaRPr lang="da-DK" sz="2400" dirty="0"/>
          </a:p>
          <a:p>
            <a:r>
              <a:rPr lang="en-US" sz="2400" dirty="0"/>
              <a:t>"</a:t>
            </a:r>
            <a:r>
              <a:rPr lang="en-US" sz="2400" dirty="0">
                <a:solidFill>
                  <a:srgbClr val="0070C0"/>
                </a:solidFill>
              </a:rPr>
              <a:t>The last one hundred years of (late) philosophic discussion and, of course, many hundred years before, have shown that there is nothing like 'the given' or 'naked facts' but that every (human) experience/knowledge is biased. This is the 'theory-laden' theorem that is shared today by such different philosophic schools as Popper's critical rationalism (and his followers and critics such as Kuhn or </a:t>
            </a:r>
            <a:r>
              <a:rPr lang="en-US" sz="2400" dirty="0" err="1">
                <a:solidFill>
                  <a:srgbClr val="0070C0"/>
                </a:solidFill>
              </a:rPr>
              <a:t>Feyerabend</a:t>
            </a:r>
            <a:r>
              <a:rPr lang="en-US" sz="2400" dirty="0">
                <a:solidFill>
                  <a:srgbClr val="0070C0"/>
                </a:solidFill>
              </a:rPr>
              <a:t>), analytic philosophy (Quine, for instance), hermeneutics (Gadamer), etc. […] Pure sensory data are as unknowable as "things in themselves"." </a:t>
            </a:r>
            <a:r>
              <a:rPr lang="en-US" sz="2400" dirty="0"/>
              <a:t>(</a:t>
            </a:r>
            <a:r>
              <a:rPr lang="en-US" sz="2400" dirty="0" err="1"/>
              <a:t>Capurro</a:t>
            </a:r>
            <a:r>
              <a:rPr lang="en-US" sz="2400" dirty="0"/>
              <a:t> in Zins, 2007, 481).</a:t>
            </a:r>
            <a:endParaRPr lang="da-DK" sz="2400" dirty="0"/>
          </a:p>
          <a:p>
            <a:endParaRPr lang="en-GB" sz="2400" dirty="0"/>
          </a:p>
        </p:txBody>
      </p:sp>
      <p:sp>
        <p:nvSpPr>
          <p:cNvPr id="4" name="Pladsholder til sidefod 3">
            <a:extLst>
              <a:ext uri="{FF2B5EF4-FFF2-40B4-BE49-F238E27FC236}">
                <a16:creationId xmlns="" xmlns:a16="http://schemas.microsoft.com/office/drawing/2014/main" id="{AF0B8A11-285B-4144-8DE8-3E5B2BB5EC03}"/>
              </a:ext>
            </a:extLst>
          </p:cNvPr>
          <p:cNvSpPr>
            <a:spLocks noGrp="1"/>
          </p:cNvSpPr>
          <p:nvPr>
            <p:ph type="ftr" sz="quarter" idx="11"/>
          </p:nvPr>
        </p:nvSpPr>
        <p:spPr/>
        <p:txBody>
          <a:bodyPr/>
          <a:lstStyle/>
          <a:p>
            <a:endParaRPr lang="en-GB" dirty="0"/>
          </a:p>
        </p:txBody>
      </p:sp>
      <p:sp>
        <p:nvSpPr>
          <p:cNvPr id="5" name="Pladsholder til slidenummer 4">
            <a:extLst>
              <a:ext uri="{FF2B5EF4-FFF2-40B4-BE49-F238E27FC236}">
                <a16:creationId xmlns="" xmlns:a16="http://schemas.microsoft.com/office/drawing/2014/main" id="{4E263AE9-8874-47C1-A895-F9EAFD4CC1F8}"/>
              </a:ext>
            </a:extLst>
          </p:cNvPr>
          <p:cNvSpPr>
            <a:spLocks noGrp="1"/>
          </p:cNvSpPr>
          <p:nvPr>
            <p:ph type="sldNum" sz="quarter" idx="12"/>
          </p:nvPr>
        </p:nvSpPr>
        <p:spPr/>
        <p:txBody>
          <a:bodyPr/>
          <a:lstStyle/>
          <a:p>
            <a:fld id="{69E57DC2-970A-4B3E-BB1C-7A09969E49DF}" type="slidenum">
              <a:rPr lang="en-GB" smtClean="0"/>
              <a:t>6</a:t>
            </a:fld>
            <a:endParaRPr lang="en-GB" dirty="0"/>
          </a:p>
        </p:txBody>
      </p:sp>
    </p:spTree>
    <p:extLst>
      <p:ext uri="{BB962C8B-B14F-4D97-AF65-F5344CB8AC3E}">
        <p14:creationId xmlns:p14="http://schemas.microsoft.com/office/powerpoint/2010/main" val="43643915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371600" y="685800"/>
            <a:ext cx="9601200" cy="808892"/>
          </a:xfrm>
        </p:spPr>
        <p:txBody>
          <a:bodyPr>
            <a:normAutofit/>
          </a:bodyPr>
          <a:lstStyle/>
          <a:p>
            <a:r>
              <a:rPr lang="en-GB" sz="3600" dirty="0"/>
              <a:t>1. Defining data</a:t>
            </a:r>
          </a:p>
        </p:txBody>
      </p:sp>
      <p:sp>
        <p:nvSpPr>
          <p:cNvPr id="3" name="Pladsholder til indhold 2"/>
          <p:cNvSpPr>
            <a:spLocks noGrp="1"/>
          </p:cNvSpPr>
          <p:nvPr>
            <p:ph idx="1"/>
          </p:nvPr>
        </p:nvSpPr>
        <p:spPr>
          <a:xfrm>
            <a:off x="1371600" y="1371600"/>
            <a:ext cx="10515600" cy="5081786"/>
          </a:xfrm>
        </p:spPr>
        <p:txBody>
          <a:bodyPr>
            <a:normAutofit lnSpcReduction="10000"/>
          </a:bodyPr>
          <a:lstStyle/>
          <a:p>
            <a:pPr marL="0" indent="0">
              <a:lnSpc>
                <a:spcPct val="115000"/>
              </a:lnSpc>
              <a:spcAft>
                <a:spcPts val="0"/>
              </a:spcAft>
              <a:buNone/>
            </a:pPr>
            <a:r>
              <a:rPr lang="en-US" sz="2400" dirty="0">
                <a:latin typeface="Calibri" panose="020F0502020204030204" pitchFamily="34" charset="0"/>
                <a:ea typeface="Calibri" panose="020F0502020204030204" pitchFamily="34" charset="0"/>
                <a:cs typeface="Times New Roman" panose="02020603050405020304" pitchFamily="18" charset="0"/>
              </a:rPr>
              <a:t>In relation to information science, Henning </a:t>
            </a:r>
            <a:r>
              <a:rPr lang="en-US" sz="2400" dirty="0">
                <a:solidFill>
                  <a:srgbClr val="000000"/>
                </a:solidFill>
                <a:latin typeface="Calibri" panose="020F0502020204030204" pitchFamily="34" charset="0"/>
                <a:ea typeface="Times New Roman" panose="02020603050405020304" pitchFamily="18" charset="0"/>
                <a:cs typeface="Calibri" panose="020F0502020204030204" pitchFamily="34" charset="0"/>
              </a:rPr>
              <a:t>Spang-Hanssen (2001) related the data concept to the issue of fact retrieval versus document retrieval: </a:t>
            </a:r>
            <a:endParaRPr lang="da-DK" sz="24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en-US" dirty="0">
                <a:solidFill>
                  <a:srgbClr val="000000"/>
                </a:solidFill>
                <a:latin typeface="Calibri" panose="020F0502020204030204" pitchFamily="34" charset="0"/>
                <a:ea typeface="Times New Roman" panose="02020603050405020304" pitchFamily="18" charset="0"/>
                <a:cs typeface="Calibri" panose="020F0502020204030204" pitchFamily="34" charset="0"/>
              </a:rPr>
              <a:t>"</a:t>
            </a:r>
            <a:r>
              <a:rPr lang="en-US" sz="2400" dirty="0">
                <a:solidFill>
                  <a:srgbClr val="0070C0"/>
                </a:solidFill>
                <a:latin typeface="Calibri" panose="020F0502020204030204" pitchFamily="34" charset="0"/>
                <a:ea typeface="Times New Roman" panose="02020603050405020304" pitchFamily="18" charset="0"/>
                <a:cs typeface="Calibri" panose="020F0502020204030204" pitchFamily="34" charset="0"/>
              </a:rPr>
              <a:t>Information about some physical property of a material is actually incomplete without information about the precision of the data and about the conditions under which these data were obtained. Moreover, various investigations of a property have often led to different results that cannot be compared and evaluated apart from information about their background. An empirical fact has always a history and a perhaps not too certain future. This history and future can be known only through information from particular documents, i.e. by document retrieval. The so-called fact retrieval centers seem to be just information centers that keep their information sources – i.e. their documents – exclusively to themselves" </a:t>
            </a:r>
            <a:endParaRPr lang="da-DK" dirty="0">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
        <p:nvSpPr>
          <p:cNvPr id="4" name="Pladsholder til sidefod 3">
            <a:extLst>
              <a:ext uri="{FF2B5EF4-FFF2-40B4-BE49-F238E27FC236}">
                <a16:creationId xmlns="" xmlns:a16="http://schemas.microsoft.com/office/drawing/2014/main" id="{AF0B8A11-285B-4144-8DE8-3E5B2BB5EC03}"/>
              </a:ext>
            </a:extLst>
          </p:cNvPr>
          <p:cNvSpPr>
            <a:spLocks noGrp="1"/>
          </p:cNvSpPr>
          <p:nvPr>
            <p:ph type="ftr" sz="quarter" idx="11"/>
          </p:nvPr>
        </p:nvSpPr>
        <p:spPr/>
        <p:txBody>
          <a:bodyPr/>
          <a:lstStyle/>
          <a:p>
            <a:endParaRPr lang="en-GB" dirty="0"/>
          </a:p>
        </p:txBody>
      </p:sp>
      <p:sp>
        <p:nvSpPr>
          <p:cNvPr id="5" name="Pladsholder til slidenummer 4">
            <a:extLst>
              <a:ext uri="{FF2B5EF4-FFF2-40B4-BE49-F238E27FC236}">
                <a16:creationId xmlns="" xmlns:a16="http://schemas.microsoft.com/office/drawing/2014/main" id="{4E263AE9-8874-47C1-A895-F9EAFD4CC1F8}"/>
              </a:ext>
            </a:extLst>
          </p:cNvPr>
          <p:cNvSpPr>
            <a:spLocks noGrp="1"/>
          </p:cNvSpPr>
          <p:nvPr>
            <p:ph type="sldNum" sz="quarter" idx="12"/>
          </p:nvPr>
        </p:nvSpPr>
        <p:spPr/>
        <p:txBody>
          <a:bodyPr/>
          <a:lstStyle/>
          <a:p>
            <a:fld id="{69E57DC2-970A-4B3E-BB1C-7A09969E49DF}" type="slidenum">
              <a:rPr lang="en-GB" smtClean="0"/>
              <a:t>7</a:t>
            </a:fld>
            <a:endParaRPr lang="en-GB" dirty="0"/>
          </a:p>
        </p:txBody>
      </p:sp>
    </p:spTree>
    <p:extLst>
      <p:ext uri="{BB962C8B-B14F-4D97-AF65-F5344CB8AC3E}">
        <p14:creationId xmlns:p14="http://schemas.microsoft.com/office/powerpoint/2010/main" val="3120775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371600" y="685800"/>
            <a:ext cx="9601200" cy="808892"/>
          </a:xfrm>
        </p:spPr>
        <p:txBody>
          <a:bodyPr>
            <a:normAutofit/>
          </a:bodyPr>
          <a:lstStyle/>
          <a:p>
            <a:r>
              <a:rPr lang="en-GB" sz="3600" dirty="0"/>
              <a:t>1. Defining data</a:t>
            </a:r>
          </a:p>
        </p:txBody>
      </p:sp>
      <p:sp>
        <p:nvSpPr>
          <p:cNvPr id="3" name="Pladsholder til indhold 2"/>
          <p:cNvSpPr>
            <a:spLocks noGrp="1"/>
          </p:cNvSpPr>
          <p:nvPr>
            <p:ph idx="1"/>
          </p:nvPr>
        </p:nvSpPr>
        <p:spPr>
          <a:xfrm>
            <a:off x="1371599" y="1248508"/>
            <a:ext cx="10550769" cy="4618892"/>
          </a:xfrm>
        </p:spPr>
        <p:txBody>
          <a:bodyPr>
            <a:normAutofit/>
          </a:bodyPr>
          <a:lstStyle/>
          <a:p>
            <a:endParaRPr lang="en-US" sz="2400" dirty="0"/>
          </a:p>
          <a:p>
            <a:pPr marL="0" indent="0">
              <a:buNone/>
            </a:pPr>
            <a:r>
              <a:rPr lang="en-US" sz="2400" dirty="0"/>
              <a:t>Spang-Hanssen here provided a strong argument against a view that has been strongly represented in information science: That what should be retrieved or found is not documents, but “information”. In connection to understand the concept </a:t>
            </a:r>
            <a:r>
              <a:rPr lang="en-US" sz="2400" i="1" dirty="0"/>
              <a:t>data</a:t>
            </a:r>
            <a:r>
              <a:rPr lang="en-US" sz="2400" dirty="0"/>
              <a:t>, Spang-Hanssen addressed its fallible nature and the necessity to consider information about how data has been obtained as well as about their contexts in general. </a:t>
            </a:r>
            <a:endParaRPr lang="da-DK" sz="2400" dirty="0"/>
          </a:p>
          <a:p>
            <a:pPr marL="0" indent="0">
              <a:buNone/>
            </a:pPr>
            <a:endParaRPr lang="da-DK" sz="2400" dirty="0"/>
          </a:p>
          <a:p>
            <a:pPr marL="0" indent="0">
              <a:buNone/>
            </a:pPr>
            <a:endParaRPr lang="en-GB" dirty="0"/>
          </a:p>
        </p:txBody>
      </p:sp>
      <p:sp>
        <p:nvSpPr>
          <p:cNvPr id="4" name="Pladsholder til sidefod 3">
            <a:extLst>
              <a:ext uri="{FF2B5EF4-FFF2-40B4-BE49-F238E27FC236}">
                <a16:creationId xmlns="" xmlns:a16="http://schemas.microsoft.com/office/drawing/2014/main" id="{AF0B8A11-285B-4144-8DE8-3E5B2BB5EC03}"/>
              </a:ext>
            </a:extLst>
          </p:cNvPr>
          <p:cNvSpPr>
            <a:spLocks noGrp="1"/>
          </p:cNvSpPr>
          <p:nvPr>
            <p:ph type="ftr" sz="quarter" idx="11"/>
          </p:nvPr>
        </p:nvSpPr>
        <p:spPr/>
        <p:txBody>
          <a:bodyPr/>
          <a:lstStyle/>
          <a:p>
            <a:endParaRPr lang="en-GB" dirty="0"/>
          </a:p>
        </p:txBody>
      </p:sp>
      <p:sp>
        <p:nvSpPr>
          <p:cNvPr id="5" name="Pladsholder til slidenummer 4">
            <a:extLst>
              <a:ext uri="{FF2B5EF4-FFF2-40B4-BE49-F238E27FC236}">
                <a16:creationId xmlns="" xmlns:a16="http://schemas.microsoft.com/office/drawing/2014/main" id="{4E263AE9-8874-47C1-A895-F9EAFD4CC1F8}"/>
              </a:ext>
            </a:extLst>
          </p:cNvPr>
          <p:cNvSpPr>
            <a:spLocks noGrp="1"/>
          </p:cNvSpPr>
          <p:nvPr>
            <p:ph type="sldNum" sz="quarter" idx="12"/>
          </p:nvPr>
        </p:nvSpPr>
        <p:spPr/>
        <p:txBody>
          <a:bodyPr/>
          <a:lstStyle/>
          <a:p>
            <a:fld id="{69E57DC2-970A-4B3E-BB1C-7A09969E49DF}" type="slidenum">
              <a:rPr lang="en-GB" smtClean="0"/>
              <a:t>8</a:t>
            </a:fld>
            <a:endParaRPr lang="en-GB" dirty="0"/>
          </a:p>
        </p:txBody>
      </p:sp>
    </p:spTree>
    <p:extLst>
      <p:ext uri="{BB962C8B-B14F-4D97-AF65-F5344CB8AC3E}">
        <p14:creationId xmlns:p14="http://schemas.microsoft.com/office/powerpoint/2010/main" val="65091920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371600" y="685800"/>
            <a:ext cx="9601200" cy="808892"/>
          </a:xfrm>
        </p:spPr>
        <p:txBody>
          <a:bodyPr>
            <a:normAutofit/>
          </a:bodyPr>
          <a:lstStyle/>
          <a:p>
            <a:r>
              <a:rPr lang="en-GB" sz="3600" dirty="0"/>
              <a:t>1. Defining data</a:t>
            </a:r>
          </a:p>
        </p:txBody>
      </p:sp>
      <p:sp>
        <p:nvSpPr>
          <p:cNvPr id="3" name="Pladsholder til indhold 2"/>
          <p:cNvSpPr>
            <a:spLocks noGrp="1"/>
          </p:cNvSpPr>
          <p:nvPr>
            <p:ph idx="1"/>
          </p:nvPr>
        </p:nvSpPr>
        <p:spPr>
          <a:xfrm>
            <a:off x="1371600" y="1494692"/>
            <a:ext cx="10568354" cy="4372708"/>
          </a:xfrm>
        </p:spPr>
        <p:txBody>
          <a:bodyPr/>
          <a:lstStyle/>
          <a:p>
            <a:pPr marL="0" indent="0">
              <a:buNone/>
            </a:pPr>
            <a:r>
              <a:rPr lang="en-US" sz="2400" dirty="0"/>
              <a:t>Data has often been considered the bottom or basis of the so-called DIKW-hierarchy, where information is understood as processed or interpreted data, knowledge as processed or interpreted information and wisdom as interpreted knowledge. This model has been discussed and criticized by, among others, </a:t>
            </a:r>
            <a:r>
              <a:rPr lang="en-US" sz="2400" dirty="0" err="1"/>
              <a:t>Frické</a:t>
            </a:r>
            <a:r>
              <a:rPr lang="en-US" sz="2400" dirty="0"/>
              <a:t> (2018) (</a:t>
            </a:r>
            <a:r>
              <a:rPr lang="en-US" sz="2400" u="sng" dirty="0">
                <a:hlinkClick r:id="rId3"/>
              </a:rPr>
              <a:t>http://www.isko.org/cyclo/dikw</a:t>
            </a:r>
            <a:r>
              <a:rPr lang="en-US" sz="2400" dirty="0"/>
              <a:t>), who found that this model is based on the problematic epistemology of inductivism. </a:t>
            </a:r>
          </a:p>
          <a:p>
            <a:pPr marL="0" indent="0">
              <a:buNone/>
            </a:pPr>
            <a:endParaRPr lang="da-DK" sz="2400" dirty="0"/>
          </a:p>
          <a:p>
            <a:pPr marL="0" indent="0">
              <a:buNone/>
            </a:pPr>
            <a:endParaRPr lang="en-GB" dirty="0"/>
          </a:p>
        </p:txBody>
      </p:sp>
      <p:sp>
        <p:nvSpPr>
          <p:cNvPr id="4" name="Pladsholder til sidefod 3">
            <a:extLst>
              <a:ext uri="{FF2B5EF4-FFF2-40B4-BE49-F238E27FC236}">
                <a16:creationId xmlns="" xmlns:a16="http://schemas.microsoft.com/office/drawing/2014/main" id="{AF0B8A11-285B-4144-8DE8-3E5B2BB5EC03}"/>
              </a:ext>
            </a:extLst>
          </p:cNvPr>
          <p:cNvSpPr>
            <a:spLocks noGrp="1"/>
          </p:cNvSpPr>
          <p:nvPr>
            <p:ph type="ftr" sz="quarter" idx="11"/>
          </p:nvPr>
        </p:nvSpPr>
        <p:spPr/>
        <p:txBody>
          <a:bodyPr/>
          <a:lstStyle/>
          <a:p>
            <a:endParaRPr lang="en-GB" dirty="0"/>
          </a:p>
        </p:txBody>
      </p:sp>
      <p:sp>
        <p:nvSpPr>
          <p:cNvPr id="5" name="Pladsholder til slidenummer 4">
            <a:extLst>
              <a:ext uri="{FF2B5EF4-FFF2-40B4-BE49-F238E27FC236}">
                <a16:creationId xmlns="" xmlns:a16="http://schemas.microsoft.com/office/drawing/2014/main" id="{4E263AE9-8874-47C1-A895-F9EAFD4CC1F8}"/>
              </a:ext>
            </a:extLst>
          </p:cNvPr>
          <p:cNvSpPr>
            <a:spLocks noGrp="1"/>
          </p:cNvSpPr>
          <p:nvPr>
            <p:ph type="sldNum" sz="quarter" idx="12"/>
          </p:nvPr>
        </p:nvSpPr>
        <p:spPr/>
        <p:txBody>
          <a:bodyPr/>
          <a:lstStyle/>
          <a:p>
            <a:fld id="{69E57DC2-970A-4B3E-BB1C-7A09969E49DF}" type="slidenum">
              <a:rPr lang="en-GB" smtClean="0"/>
              <a:t>9</a:t>
            </a:fld>
            <a:endParaRPr lang="en-GB" dirty="0"/>
          </a:p>
        </p:txBody>
      </p:sp>
      <p:graphicFrame>
        <p:nvGraphicFramePr>
          <p:cNvPr id="6" name="Diagram 5">
            <a:extLst>
              <a:ext uri="{FF2B5EF4-FFF2-40B4-BE49-F238E27FC236}">
                <a16:creationId xmlns="" xmlns:a16="http://schemas.microsoft.com/office/drawing/2014/main" id="{CB20F269-5102-4E40-9A65-2C2B2ABAF1C9}"/>
              </a:ext>
            </a:extLst>
          </p:cNvPr>
          <p:cNvGraphicFramePr/>
          <p:nvPr>
            <p:extLst>
              <p:ext uri="{D42A27DB-BD31-4B8C-83A1-F6EECF244321}">
                <p14:modId xmlns:p14="http://schemas.microsoft.com/office/powerpoint/2010/main" val="3164153564"/>
              </p:ext>
            </p:extLst>
          </p:nvPr>
        </p:nvGraphicFramePr>
        <p:xfrm>
          <a:off x="3017606" y="3886200"/>
          <a:ext cx="9174394" cy="2790091"/>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972169001"/>
      </p:ext>
    </p:extLst>
  </p:cSld>
  <p:clrMapOvr>
    <a:masterClrMapping/>
  </p:clrMapOvr>
  <p:timing>
    <p:tnLst>
      <p:par>
        <p:cTn id="1" dur="indefinite" restart="never" nodeType="tmRoot"/>
      </p:par>
    </p:tnLst>
  </p:timing>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ppt/theme/theme2.xml><?xml version="1.0" encoding="utf-8"?>
<a:theme xmlns:a="http://schemas.openxmlformats.org/drawingml/2006/main" name="Office-tema">
  <a:themeElements>
    <a:clrScheme name="Kont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ontor">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nt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tema">
  <a:themeElements>
    <a:clrScheme name="Kont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ontor">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nt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TM10001105[[fn=Beskære]]</Template>
  <TotalTime>4605</TotalTime>
  <Words>7659</Words>
  <Application>Microsoft Office PowerPoint</Application>
  <PresentationFormat>Widescreen</PresentationFormat>
  <Paragraphs>353</Paragraphs>
  <Slides>56</Slides>
  <Notes>44</Notes>
  <HiddenSlides>0</HiddenSlides>
  <MMClips>0</MMClips>
  <ScaleCrop>false</ScaleCrop>
  <HeadingPairs>
    <vt:vector size="6" baseType="variant">
      <vt:variant>
        <vt:lpstr>Benyttede skrifttyper</vt:lpstr>
      </vt:variant>
      <vt:variant>
        <vt:i4>3</vt:i4>
      </vt:variant>
      <vt:variant>
        <vt:lpstr>Tema</vt:lpstr>
      </vt:variant>
      <vt:variant>
        <vt:i4>1</vt:i4>
      </vt:variant>
      <vt:variant>
        <vt:lpstr>Slidetitler</vt:lpstr>
      </vt:variant>
      <vt:variant>
        <vt:i4>56</vt:i4>
      </vt:variant>
    </vt:vector>
  </HeadingPairs>
  <TitlesOfParts>
    <vt:vector size="60" baseType="lpstr">
      <vt:lpstr>Calibri</vt:lpstr>
      <vt:lpstr>Franklin Gothic Book</vt:lpstr>
      <vt:lpstr>Times New Roman</vt:lpstr>
      <vt:lpstr>Crop</vt:lpstr>
      <vt:lpstr>DATA, BIG DATA, Database semantics</vt:lpstr>
      <vt:lpstr>Overview</vt:lpstr>
      <vt:lpstr>1. Defining data</vt:lpstr>
      <vt:lpstr>1. Defining data</vt:lpstr>
      <vt:lpstr>1. Defining data</vt:lpstr>
      <vt:lpstr>1. Defining data</vt:lpstr>
      <vt:lpstr>1. Defining data</vt:lpstr>
      <vt:lpstr>1. Defining data</vt:lpstr>
      <vt:lpstr>1. Defining data</vt:lpstr>
      <vt:lpstr>1. Defining data</vt:lpstr>
      <vt:lpstr>1. Defining data (example)</vt:lpstr>
      <vt:lpstr>1. Defining data (example continued)</vt:lpstr>
      <vt:lpstr>1. Defining data</vt:lpstr>
      <vt:lpstr>1. Defining data</vt:lpstr>
      <vt:lpstr>1. Defining data (skip)</vt:lpstr>
      <vt:lpstr>2. Big data</vt:lpstr>
      <vt:lpstr>2. Big data</vt:lpstr>
      <vt:lpstr>2. Big data</vt:lpstr>
      <vt:lpstr>2. Big data (skip)</vt:lpstr>
      <vt:lpstr>2. Big data </vt:lpstr>
      <vt:lpstr>2. Big data</vt:lpstr>
      <vt:lpstr>2. Big data </vt:lpstr>
      <vt:lpstr>2. Big data</vt:lpstr>
      <vt:lpstr>2. Big data</vt:lpstr>
      <vt:lpstr>3. Big data and ‘undiscovered public knowledge’</vt:lpstr>
      <vt:lpstr>3. Big data and ‘undiscovered public knowledge’</vt:lpstr>
      <vt:lpstr>4. The myth of empiricism</vt:lpstr>
      <vt:lpstr>4. The myth of empiricism</vt:lpstr>
      <vt:lpstr>4.1 Cyberinfrastructure and “e-science”</vt:lpstr>
      <vt:lpstr>5. Standards</vt:lpstr>
      <vt:lpstr>5. Standards</vt:lpstr>
      <vt:lpstr>5. Standards</vt:lpstr>
      <vt:lpstr>6. Database semantics </vt:lpstr>
      <vt:lpstr>6. Database semantics </vt:lpstr>
      <vt:lpstr>6. Database semantics </vt:lpstr>
      <vt:lpstr>6. Database semantics </vt:lpstr>
      <vt:lpstr>6. Database semantics </vt:lpstr>
      <vt:lpstr>6. Database semantics </vt:lpstr>
      <vt:lpstr>6. Database semantics </vt:lpstr>
      <vt:lpstr>6. Database semantics </vt:lpstr>
      <vt:lpstr>6. Database semantics </vt:lpstr>
      <vt:lpstr>7. Conclusions</vt:lpstr>
      <vt:lpstr>7. Conclusions</vt:lpstr>
      <vt:lpstr>7. Conclusions</vt:lpstr>
      <vt:lpstr>References</vt:lpstr>
      <vt:lpstr>References</vt:lpstr>
      <vt:lpstr>References</vt:lpstr>
      <vt:lpstr>References</vt:lpstr>
      <vt:lpstr>References</vt:lpstr>
      <vt:lpstr>References</vt:lpstr>
      <vt:lpstr>References</vt:lpstr>
      <vt:lpstr>References</vt:lpstr>
      <vt:lpstr>References</vt:lpstr>
      <vt:lpstr>References</vt:lpstr>
      <vt:lpstr>References</vt:lpstr>
      <vt:lpstr>References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DATA</dc:title>
  <dc:creator>Lorna Elizabeth Wildgaard</dc:creator>
  <cp:lastModifiedBy>Birger Hjørland</cp:lastModifiedBy>
  <cp:revision>241</cp:revision>
  <cp:lastPrinted>2018-06-19T08:59:14Z</cp:lastPrinted>
  <dcterms:created xsi:type="dcterms:W3CDTF">2017-10-11T12:51:44Z</dcterms:created>
  <dcterms:modified xsi:type="dcterms:W3CDTF">2018-06-21T10:01:28Z</dcterms:modified>
</cp:coreProperties>
</file>